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9" r:id="rId4"/>
    <p:sldId id="258" r:id="rId5"/>
    <p:sldId id="260" r:id="rId6"/>
    <p:sldId id="267" r:id="rId7"/>
    <p:sldId id="264" r:id="rId8"/>
    <p:sldId id="265" r:id="rId9"/>
    <p:sldId id="286" r:id="rId10"/>
    <p:sldId id="268" r:id="rId11"/>
    <p:sldId id="285" r:id="rId12"/>
    <p:sldId id="287" r:id="rId13"/>
    <p:sldId id="288" r:id="rId14"/>
    <p:sldId id="271" r:id="rId15"/>
    <p:sldId id="269" r:id="rId16"/>
    <p:sldId id="270" r:id="rId17"/>
    <p:sldId id="273" r:id="rId18"/>
    <p:sldId id="274" r:id="rId19"/>
    <p:sldId id="272" r:id="rId20"/>
    <p:sldId id="289" r:id="rId21"/>
    <p:sldId id="290" r:id="rId22"/>
    <p:sldId id="291" r:id="rId23"/>
    <p:sldId id="292" r:id="rId24"/>
    <p:sldId id="278" r:id="rId25"/>
    <p:sldId id="279" r:id="rId26"/>
    <p:sldId id="277" r:id="rId27"/>
    <p:sldId id="281" r:id="rId28"/>
    <p:sldId id="282" r:id="rId29"/>
    <p:sldId id="284" r:id="rId30"/>
  </p:sldIdLst>
  <p:sldSz cx="12192000" cy="685800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009900"/>
    <a:srgbClr val="00FF00"/>
    <a:srgbClr val="BC1F26"/>
    <a:srgbClr val="404146"/>
    <a:srgbClr val="DCD6CC"/>
    <a:srgbClr val="DCD5CB"/>
    <a:srgbClr val="3F4145"/>
    <a:srgbClr val="5B9BD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3" autoAdjust="0"/>
    <p:restoredTop sz="95310" autoAdjust="0"/>
  </p:normalViewPr>
  <p:slideViewPr>
    <p:cSldViewPr snapToGrid="0">
      <p:cViewPr>
        <p:scale>
          <a:sx n="75" d="100"/>
          <a:sy n="75" d="100"/>
        </p:scale>
        <p:origin x="-413" y="-32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DD1114E-2F9F-4F3D-AE6E-B5D2AC613661}" type="datetimeFigureOut">
              <a:rPr lang="zh-CN" altLang="en-US"/>
              <a:pPr>
                <a:defRPr/>
              </a:pPr>
              <a:t>2018/11/21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BB82AAB-EF87-4367-8947-F2845C30638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p:cNvSpPr>
          <p:nvPr>
            <p:ph type="sldImg"/>
          </p:nvPr>
        </p:nvSpPr>
        <p:spPr bwMode="auto">
          <a:noFill/>
          <a:ln>
            <a:solidFill>
              <a:srgbClr val="000000"/>
            </a:solidFill>
            <a:miter lim="800000"/>
            <a:headEnd/>
            <a:tailEnd/>
          </a:ln>
        </p:spPr>
      </p:sp>
      <p:sp>
        <p:nvSpPr>
          <p:cNvPr id="92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21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8183DC-E4FE-4785-A74E-C46B99A1BBBE}" type="slidenum">
              <a:rPr lang="zh-CN" altLang="en-US"/>
              <a:pPr fontAlgn="base">
                <a:spcBef>
                  <a:spcPct val="0"/>
                </a:spcBef>
                <a:spcAft>
                  <a:spcPct val="0"/>
                </a:spcAft>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bwMode="auto">
          <a:noFill/>
          <a:ln>
            <a:solidFill>
              <a:srgbClr val="000000"/>
            </a:solidFill>
            <a:miter lim="800000"/>
            <a:headEnd/>
            <a:tailEnd/>
          </a:ln>
        </p:spPr>
      </p:sp>
      <p:sp>
        <p:nvSpPr>
          <p:cNvPr id="286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675" name="灯片编号占位符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3E928295-61E3-44AA-BE0A-A7FD5C3F2198}" type="slidenum">
              <a:rPr lang="zh-CN" altLang="en-US" sz="1200">
                <a:latin typeface="Calibri" pitchFamily="34" charset="0"/>
              </a:rPr>
              <a:pPr algn="r"/>
              <a:t>11</a:t>
            </a:fld>
            <a:endParaRPr lang="en-US" altLang="zh-CN" sz="12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3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03EF361-2D64-48FA-8EDC-4F3496FA73D8}"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p:cNvSpPr>
          <p:nvPr>
            <p:ph type="sldImg"/>
          </p:nvPr>
        </p:nvSpPr>
        <p:spPr bwMode="auto">
          <a:noFill/>
          <a:ln>
            <a:solidFill>
              <a:srgbClr val="000000"/>
            </a:solidFill>
            <a:miter lim="800000"/>
            <a:headEnd/>
            <a:tailEnd/>
          </a:ln>
        </p:spPr>
      </p:sp>
      <p:sp>
        <p:nvSpPr>
          <p:cNvPr id="348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584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E4DF7F-4229-4623-9B65-1D22E8302497}"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F15EED-37B4-49B9-B776-DC795CA037AF}"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p:spPr>
      </p:sp>
      <p:sp>
        <p:nvSpPr>
          <p:cNvPr id="38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D62302-9539-4AD8-ADD3-4064A4F5C3B6}"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p:spPr>
      </p:sp>
      <p:sp>
        <p:nvSpPr>
          <p:cNvPr id="409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1B060B-7E7E-4066-A3B8-4AA6546B65D4}"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bwMode="auto">
          <a:noFill/>
          <a:ln>
            <a:solidFill>
              <a:srgbClr val="000000"/>
            </a:solidFill>
            <a:miter lim="800000"/>
            <a:headEnd/>
            <a:tailEnd/>
          </a:ln>
        </p:spPr>
      </p:sp>
      <p:sp>
        <p:nvSpPr>
          <p:cNvPr id="43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403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C5C775-3BD3-4080-B882-AEC6DC239CCD}"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headEnd/>
            <a:tailEnd/>
          </a:ln>
        </p:spPr>
      </p:sp>
      <p:sp>
        <p:nvSpPr>
          <p:cNvPr id="491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A2C9A8-2A94-4F86-A01E-549ECE6D5D4B}"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AFA4D3-08E2-46C2-8D1C-21D1C472BDA1}"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headEnd/>
            <a:tailEnd/>
          </a:ln>
        </p:spPr>
      </p:sp>
      <p:sp>
        <p:nvSpPr>
          <p:cNvPr id="532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AE4293-C415-4BA7-8FFD-60F7E75BE751}"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headEnd/>
            <a:tailEnd/>
          </a:ln>
        </p:spPr>
      </p:sp>
      <p:sp>
        <p:nvSpPr>
          <p:cNvPr id="11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246624-4BCF-4284-8E5C-0B018C0CED2F}" type="slidenum">
              <a:rPr lang="zh-CN" altLang="en-US"/>
              <a:pPr fontAlgn="base">
                <a:spcBef>
                  <a:spcPct val="0"/>
                </a:spcBef>
                <a:spcAft>
                  <a:spcPct val="0"/>
                </a:spcAft>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83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68BA61-6E2B-4D99-B6D3-EE59597A69A0}"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1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577CE5-688F-417D-83AE-B06A3FDCF238}"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45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7ACFCA-DE7B-4CAB-BEF0-6C20705CDA1C}"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bwMode="auto">
          <a:noFill/>
          <a:ln>
            <a:solidFill>
              <a:srgbClr val="000000"/>
            </a:solidFill>
            <a:miter lim="800000"/>
            <a:headEnd/>
            <a:tailEnd/>
          </a:ln>
        </p:spPr>
      </p:sp>
      <p:sp>
        <p:nvSpPr>
          <p:cNvPr id="133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07CD0C-6E3C-4424-8C19-E5AD4191A317}" type="slidenum">
              <a:rPr lang="zh-CN" altLang="en-US"/>
              <a:pPr fontAlgn="base">
                <a:spcBef>
                  <a:spcPct val="0"/>
                </a:spcBef>
                <a:spcAft>
                  <a:spcPct val="0"/>
                </a:spcAft>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bwMode="auto">
          <a:noFill/>
          <a:ln>
            <a:solidFill>
              <a:srgbClr val="000000"/>
            </a:solidFill>
            <a:miter lim="800000"/>
            <a:headEnd/>
            <a:tailEnd/>
          </a:ln>
        </p:spPr>
      </p:sp>
      <p:sp>
        <p:nvSpPr>
          <p:cNvPr id="153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FF708A-44FD-4DBB-9FD9-6E043FDA2686}"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11BB46-7977-4604-8520-B323D958EEAD}" type="slidenum">
              <a:rPr lang="zh-CN" altLang="en-US"/>
              <a:pPr fontAlgn="base">
                <a:spcBef>
                  <a:spcPct val="0"/>
                </a:spcBef>
                <a:spcAft>
                  <a:spcPct val="0"/>
                </a:spcAft>
                <a:defRPr/>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bwMode="auto">
          <a:noFill/>
          <a:ln>
            <a:solidFill>
              <a:srgbClr val="000000"/>
            </a:solidFill>
            <a:miter lim="800000"/>
            <a:headEnd/>
            <a:tailEnd/>
          </a:ln>
        </p:spPr>
      </p:sp>
      <p:sp>
        <p:nvSpPr>
          <p:cNvPr id="194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8A6B00-06AC-491E-B48D-C2D67F333E1A}"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CF91FE-B03A-4DB3-BBBE-167BA8800F97}"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96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67D3FB-C345-45C0-BF61-7DD5F012F869}"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1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E0D740-003C-4975-AAD1-C0024B7DA46F}" type="slidenum">
              <a:rPr lang="zh-CN" altLang="en-US"/>
              <a:pPr fontAlgn="base">
                <a:spcBef>
                  <a:spcPct val="0"/>
                </a:spcBef>
                <a:spcAft>
                  <a:spcPct val="0"/>
                </a:spcAft>
                <a:defRPr/>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video" Target="NULL" TargetMode="Externa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ideo" Target="NULL" TargetMode="Externa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ideo" Target="NULL"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ideo" Target="NULL" TargetMode="Externa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ideo" Target="NULL" TargetMode="Externa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DCD5CB"/>
        </a:solidFill>
        <a:effectLst/>
      </p:bgPr>
    </p:bg>
    <p:spTree>
      <p:nvGrpSpPr>
        <p:cNvPr id="1" name=""/>
        <p:cNvGrpSpPr/>
        <p:nvPr/>
      </p:nvGrpSpPr>
      <p:grpSpPr>
        <a:xfrm>
          <a:off x="0" y="0"/>
          <a:ext cx="0" cy="0"/>
          <a:chOff x="0" y="0"/>
          <a:chExt cx="0" cy="0"/>
        </a:xfrm>
      </p:grpSpPr>
      <p:pic>
        <p:nvPicPr>
          <p:cNvPr id="2" name="Shape">
            <a:hlinkClick r:id="" action="ppaction://media"/>
          </p:cNvPr>
          <p:cNvPicPr>
            <a:picLocks noRot="1" noChangeAspect="1"/>
          </p:cNvPicPr>
          <p:nvPr userDrawn="1">
            <a:videoFile r:link="rId1"/>
          </p:nvPr>
        </p:nvPicPr>
        <p:blipFill>
          <a:blip r:embed="rId3"/>
          <a:srcRect/>
          <a:stretch>
            <a:fillRect/>
          </a:stretch>
        </p:blipFill>
        <p:spPr bwMode="auto">
          <a:xfrm>
            <a:off x="0" y="0"/>
            <a:ext cx="12192000" cy="6858000"/>
          </a:xfrm>
          <a:prstGeom prst="rect">
            <a:avLst/>
          </a:prstGeom>
          <a:noFill/>
          <a:ln w="9525">
            <a:noFill/>
            <a:miter lim="800000"/>
            <a:headEnd/>
            <a:tailEnd/>
          </a:ln>
        </p:spPr>
      </p:pic>
      <p:pic>
        <p:nvPicPr>
          <p:cNvPr id="3" name="图片 3"/>
          <p:cNvPicPr>
            <a:picLocks noChangeAspect="1"/>
          </p:cNvPicPr>
          <p:nvPr userDrawn="1"/>
        </p:nvPicPr>
        <p:blipFill>
          <a:blip r:embed="rId4"/>
          <a:srcRect/>
          <a:stretch>
            <a:fillRect/>
          </a:stretch>
        </p:blipFill>
        <p:spPr bwMode="auto">
          <a:xfrm>
            <a:off x="0" y="0"/>
            <a:ext cx="12192000" cy="6858000"/>
          </a:xfrm>
          <a:prstGeom prst="rect">
            <a:avLst/>
          </a:prstGeom>
          <a:noFill/>
          <a:ln w="9525">
            <a:noFill/>
            <a:miter lim="800000"/>
            <a:headEnd/>
            <a:tailEnd/>
          </a:ln>
        </p:spPr>
      </p:pic>
      <p:sp>
        <p:nvSpPr>
          <p:cNvPr id="4" name="文本框 4"/>
          <p:cNvSpPr txBox="1"/>
          <p:nvPr userDrawn="1"/>
        </p:nvSpPr>
        <p:spPr>
          <a:xfrm>
            <a:off x="739775" y="7035800"/>
            <a:ext cx="301625" cy="369888"/>
          </a:xfrm>
          <a:prstGeom prst="rect">
            <a:avLst/>
          </a:prstGeom>
          <a:noFill/>
        </p:spPr>
        <p:txBody>
          <a:bodyPr wrap="none">
            <a:spAutoFit/>
          </a:bodyPr>
          <a:lstStyle/>
          <a:p>
            <a:pPr algn="ctr" fontAlgn="auto">
              <a:spcBef>
                <a:spcPts val="0"/>
              </a:spcBef>
              <a:spcAft>
                <a:spcPts val="0"/>
              </a:spcAft>
              <a:defRPr/>
            </a:pPr>
            <a:r>
              <a:rPr lang="en-US" altLang="zh-CN">
                <a:solidFill>
                  <a:srgbClr val="404146"/>
                </a:solidFill>
                <a:latin typeface="+mn-lt"/>
                <a:ea typeface="+mn-ea"/>
              </a:rPr>
              <a:t>8</a:t>
            </a:r>
            <a:endParaRPr lang="zh-CN" altLang="en-US">
              <a:solidFill>
                <a:srgbClr val="404146"/>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DCD5CB"/>
        </a:solidFill>
        <a:effectLst/>
      </p:bgPr>
    </p:bg>
    <p:spTree>
      <p:nvGrpSpPr>
        <p:cNvPr id="1" name=""/>
        <p:cNvGrpSpPr/>
        <p:nvPr/>
      </p:nvGrpSpPr>
      <p:grpSpPr>
        <a:xfrm>
          <a:off x="0" y="0"/>
          <a:ext cx="0" cy="0"/>
          <a:chOff x="0" y="0"/>
          <a:chExt cx="0" cy="0"/>
        </a:xfrm>
      </p:grpSpPr>
      <p:pic>
        <p:nvPicPr>
          <p:cNvPr id="2" name="Shape">
            <a:hlinkClick r:id="" action="ppaction://media"/>
          </p:cNvPr>
          <p:cNvPicPr>
            <a:picLocks noRot="1" noChangeAspect="1"/>
          </p:cNvPicPr>
          <p:nvPr userDrawn="1">
            <a:videoFile r:link="rId1"/>
          </p:nvPr>
        </p:nvPicPr>
        <p:blipFill>
          <a:blip r:embed="rId3"/>
          <a:srcRect/>
          <a:stretch>
            <a:fillRect/>
          </a:stretch>
        </p:blipFill>
        <p:spPr bwMode="auto">
          <a:xfrm>
            <a:off x="0" y="0"/>
            <a:ext cx="12192000" cy="6858000"/>
          </a:xfrm>
          <a:prstGeom prst="rect">
            <a:avLst/>
          </a:prstGeom>
          <a:noFill/>
          <a:ln w="9525">
            <a:noFill/>
            <a:miter lim="800000"/>
            <a:headEnd/>
            <a:tailEnd/>
          </a:ln>
        </p:spPr>
      </p:pic>
      <p:pic>
        <p:nvPicPr>
          <p:cNvPr id="3" name="图片 3"/>
          <p:cNvPicPr>
            <a:picLocks noChangeAspect="1"/>
          </p:cNvPicPr>
          <p:nvPr userDrawn="1"/>
        </p:nvPicPr>
        <p:blipFill>
          <a:blip r:embed="rId4"/>
          <a:srcRect/>
          <a:stretch>
            <a:fillRect/>
          </a:stretch>
        </p:blipFill>
        <p:spPr bwMode="auto">
          <a:xfrm>
            <a:off x="0" y="0"/>
            <a:ext cx="12192000" cy="6858000"/>
          </a:xfrm>
          <a:prstGeom prst="rect">
            <a:avLst/>
          </a:prstGeom>
          <a:noFill/>
          <a:ln w="9525">
            <a:noFill/>
            <a:miter lim="800000"/>
            <a:headEnd/>
            <a:tailEnd/>
          </a:ln>
        </p:spPr>
      </p:pic>
      <p:sp>
        <p:nvSpPr>
          <p:cNvPr id="4" name="文本框 4"/>
          <p:cNvSpPr txBox="1"/>
          <p:nvPr userDrawn="1"/>
        </p:nvSpPr>
        <p:spPr>
          <a:xfrm>
            <a:off x="739775" y="7035800"/>
            <a:ext cx="301625" cy="369888"/>
          </a:xfrm>
          <a:prstGeom prst="rect">
            <a:avLst/>
          </a:prstGeom>
          <a:noFill/>
        </p:spPr>
        <p:txBody>
          <a:bodyPr wrap="none">
            <a:spAutoFit/>
          </a:bodyPr>
          <a:lstStyle/>
          <a:p>
            <a:pPr algn="ctr" fontAlgn="auto">
              <a:spcBef>
                <a:spcPts val="0"/>
              </a:spcBef>
              <a:spcAft>
                <a:spcPts val="0"/>
              </a:spcAft>
              <a:defRPr/>
            </a:pPr>
            <a:r>
              <a:rPr lang="en-US" altLang="zh-CN">
                <a:solidFill>
                  <a:srgbClr val="404146"/>
                </a:solidFill>
                <a:latin typeface="+mn-lt"/>
                <a:ea typeface="+mn-ea"/>
              </a:rPr>
              <a:t>5</a:t>
            </a:r>
            <a:endParaRPr lang="zh-CN" altLang="en-US">
              <a:solidFill>
                <a:srgbClr val="404146"/>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DCD5CB"/>
        </a:solidFill>
        <a:effectLst/>
      </p:bgPr>
    </p:bg>
    <p:spTree>
      <p:nvGrpSpPr>
        <p:cNvPr id="1" name=""/>
        <p:cNvGrpSpPr/>
        <p:nvPr/>
      </p:nvGrpSpPr>
      <p:grpSpPr>
        <a:xfrm>
          <a:off x="0" y="0"/>
          <a:ext cx="0" cy="0"/>
          <a:chOff x="0" y="0"/>
          <a:chExt cx="0" cy="0"/>
        </a:xfrm>
      </p:grpSpPr>
      <p:pic>
        <p:nvPicPr>
          <p:cNvPr id="2" name="Shape">
            <a:hlinkClick r:id="" action="ppaction://media"/>
          </p:cNvPr>
          <p:cNvPicPr>
            <a:picLocks noRot="1" noChangeAspect="1"/>
          </p:cNvPicPr>
          <p:nvPr userDrawn="1">
            <a:videoFile r:link="rId1"/>
          </p:nvPr>
        </p:nvPicPr>
        <p:blipFill>
          <a:blip r:embed="rId3"/>
          <a:srcRect/>
          <a:stretch>
            <a:fillRect/>
          </a:stretch>
        </p:blipFill>
        <p:spPr bwMode="auto">
          <a:xfrm>
            <a:off x="0" y="0"/>
            <a:ext cx="12192000" cy="6858000"/>
          </a:xfrm>
          <a:prstGeom prst="rect">
            <a:avLst/>
          </a:prstGeom>
          <a:noFill/>
          <a:ln w="9525">
            <a:noFill/>
            <a:miter lim="800000"/>
            <a:headEnd/>
            <a:tailEnd/>
          </a:ln>
        </p:spPr>
      </p:pic>
      <p:pic>
        <p:nvPicPr>
          <p:cNvPr id="3" name="图片 4"/>
          <p:cNvPicPr>
            <a:picLocks noChangeAspect="1"/>
          </p:cNvPicPr>
          <p:nvPr userDrawn="1"/>
        </p:nvPicPr>
        <p:blipFill>
          <a:blip r:embed="rId4"/>
          <a:srcRect/>
          <a:stretch>
            <a:fillRect/>
          </a:stretch>
        </p:blipFill>
        <p:spPr bwMode="auto">
          <a:xfrm>
            <a:off x="0" y="0"/>
            <a:ext cx="12192000" cy="6858000"/>
          </a:xfrm>
          <a:prstGeom prst="rect">
            <a:avLst/>
          </a:prstGeom>
          <a:noFill/>
          <a:ln w="9525">
            <a:noFill/>
            <a:miter lim="800000"/>
            <a:headEnd/>
            <a:tailEnd/>
          </a:ln>
        </p:spPr>
      </p:pic>
      <p:sp>
        <p:nvSpPr>
          <p:cNvPr id="4" name="文本框 13"/>
          <p:cNvSpPr txBox="1"/>
          <p:nvPr userDrawn="1"/>
        </p:nvSpPr>
        <p:spPr>
          <a:xfrm>
            <a:off x="739775" y="7035800"/>
            <a:ext cx="301625" cy="369888"/>
          </a:xfrm>
          <a:prstGeom prst="rect">
            <a:avLst/>
          </a:prstGeom>
          <a:noFill/>
        </p:spPr>
        <p:txBody>
          <a:bodyPr wrap="none">
            <a:spAutoFit/>
          </a:bodyPr>
          <a:lstStyle/>
          <a:p>
            <a:pPr algn="ctr" fontAlgn="auto">
              <a:spcBef>
                <a:spcPts val="0"/>
              </a:spcBef>
              <a:spcAft>
                <a:spcPts val="0"/>
              </a:spcAft>
              <a:defRPr/>
            </a:pPr>
            <a:r>
              <a:rPr lang="en-US" altLang="zh-CN">
                <a:solidFill>
                  <a:srgbClr val="404146"/>
                </a:solidFill>
                <a:latin typeface="+mn-lt"/>
                <a:ea typeface="+mn-ea"/>
              </a:rPr>
              <a:t>5</a:t>
            </a:r>
            <a:endParaRPr lang="zh-CN" altLang="en-US">
              <a:solidFill>
                <a:srgbClr val="404146"/>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DCD5CB"/>
        </a:solidFill>
        <a:effectLst/>
      </p:bgPr>
    </p:bg>
    <p:spTree>
      <p:nvGrpSpPr>
        <p:cNvPr id="1" name=""/>
        <p:cNvGrpSpPr/>
        <p:nvPr/>
      </p:nvGrpSpPr>
      <p:grpSpPr>
        <a:xfrm>
          <a:off x="0" y="0"/>
          <a:ext cx="0" cy="0"/>
          <a:chOff x="0" y="0"/>
          <a:chExt cx="0" cy="0"/>
        </a:xfrm>
      </p:grpSpPr>
      <p:pic>
        <p:nvPicPr>
          <p:cNvPr id="2" name="Shape">
            <a:hlinkClick r:id="" action="ppaction://media"/>
          </p:cNvPr>
          <p:cNvPicPr>
            <a:picLocks noRot="1" noChangeAspect="1"/>
          </p:cNvPicPr>
          <p:nvPr userDrawn="1">
            <a:videoFile r:link="rId1"/>
          </p:nvPr>
        </p:nvPicPr>
        <p:blipFill>
          <a:blip r:embed="rId3"/>
          <a:srcRect/>
          <a:stretch>
            <a:fillRect/>
          </a:stretch>
        </p:blipFill>
        <p:spPr bwMode="auto">
          <a:xfrm>
            <a:off x="0" y="0"/>
            <a:ext cx="12192000" cy="6858000"/>
          </a:xfrm>
          <a:prstGeom prst="rect">
            <a:avLst/>
          </a:prstGeom>
          <a:noFill/>
          <a:ln w="9525">
            <a:noFill/>
            <a:miter lim="800000"/>
            <a:headEnd/>
            <a:tailEnd/>
          </a:ln>
        </p:spPr>
      </p:pic>
      <p:pic>
        <p:nvPicPr>
          <p:cNvPr id="3" name="图片 3"/>
          <p:cNvPicPr>
            <a:picLocks noChangeAspect="1"/>
          </p:cNvPicPr>
          <p:nvPr userDrawn="1"/>
        </p:nvPicPr>
        <p:blipFill>
          <a:blip r:embed="rId4"/>
          <a:srcRect/>
          <a:stretch>
            <a:fillRect/>
          </a:stretch>
        </p:blipFill>
        <p:spPr bwMode="auto">
          <a:xfrm>
            <a:off x="0" y="0"/>
            <a:ext cx="12192000" cy="6858000"/>
          </a:xfrm>
          <a:prstGeom prst="rect">
            <a:avLst/>
          </a:prstGeom>
          <a:noFill/>
          <a:ln w="9525">
            <a:noFill/>
            <a:miter lim="800000"/>
            <a:headEnd/>
            <a:tailEnd/>
          </a:ln>
        </p:spPr>
      </p:pic>
      <p:sp>
        <p:nvSpPr>
          <p:cNvPr id="4" name="文本框 5"/>
          <p:cNvSpPr txBox="1"/>
          <p:nvPr userDrawn="1"/>
        </p:nvSpPr>
        <p:spPr>
          <a:xfrm>
            <a:off x="739775" y="7035800"/>
            <a:ext cx="301625" cy="369888"/>
          </a:xfrm>
          <a:prstGeom prst="rect">
            <a:avLst/>
          </a:prstGeom>
          <a:noFill/>
        </p:spPr>
        <p:txBody>
          <a:bodyPr wrap="none">
            <a:spAutoFit/>
          </a:bodyPr>
          <a:lstStyle/>
          <a:p>
            <a:pPr algn="ctr" fontAlgn="auto">
              <a:spcBef>
                <a:spcPts val="0"/>
              </a:spcBef>
              <a:spcAft>
                <a:spcPts val="0"/>
              </a:spcAft>
              <a:defRPr/>
            </a:pPr>
            <a:r>
              <a:rPr lang="en-US" altLang="zh-CN">
                <a:solidFill>
                  <a:srgbClr val="404146"/>
                </a:solidFill>
                <a:latin typeface="+mn-lt"/>
                <a:ea typeface="+mn-ea"/>
              </a:rPr>
              <a:t>4</a:t>
            </a:r>
            <a:endParaRPr lang="zh-CN" altLang="en-US">
              <a:solidFill>
                <a:srgbClr val="404146"/>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4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DCD5CB"/>
        </a:solidFill>
        <a:effectLst/>
      </p:bgPr>
    </p:bg>
    <p:spTree>
      <p:nvGrpSpPr>
        <p:cNvPr id="1" name=""/>
        <p:cNvGrpSpPr/>
        <p:nvPr/>
      </p:nvGrpSpPr>
      <p:grpSpPr>
        <a:xfrm>
          <a:off x="0" y="0"/>
          <a:ext cx="0" cy="0"/>
          <a:chOff x="0" y="0"/>
          <a:chExt cx="0" cy="0"/>
        </a:xfrm>
      </p:grpSpPr>
      <p:pic>
        <p:nvPicPr>
          <p:cNvPr id="2" name="Shape">
            <a:hlinkClick r:id="" action="ppaction://media"/>
          </p:cNvPr>
          <p:cNvPicPr>
            <a:picLocks noRot="1" noChangeAspect="1"/>
          </p:cNvPicPr>
          <p:nvPr userDrawn="1">
            <a:videoFile r:link="rId1"/>
          </p:nvPr>
        </p:nvPicPr>
        <p:blipFill>
          <a:blip r:embed="rId3"/>
          <a:srcRect/>
          <a:stretch>
            <a:fillRect/>
          </a:stretch>
        </p:blipFill>
        <p:spPr bwMode="auto">
          <a:xfrm>
            <a:off x="0" y="0"/>
            <a:ext cx="12192000" cy="6858000"/>
          </a:xfrm>
          <a:prstGeom prst="rect">
            <a:avLst/>
          </a:prstGeom>
          <a:noFill/>
          <a:ln w="9525">
            <a:noFill/>
            <a:miter lim="800000"/>
            <a:headEnd/>
            <a:tailEnd/>
          </a:ln>
        </p:spPr>
      </p:pic>
      <p:pic>
        <p:nvPicPr>
          <p:cNvPr id="3" name="图片 3"/>
          <p:cNvPicPr>
            <a:picLocks noChangeAspect="1"/>
          </p:cNvPicPr>
          <p:nvPr userDrawn="1"/>
        </p:nvPicPr>
        <p:blipFill>
          <a:blip r:embed="rId4"/>
          <a:srcRect/>
          <a:stretch>
            <a:fillRect/>
          </a:stretch>
        </p:blipFill>
        <p:spPr bwMode="auto">
          <a:xfrm>
            <a:off x="0" y="0"/>
            <a:ext cx="12192000" cy="6858000"/>
          </a:xfrm>
          <a:prstGeom prst="rect">
            <a:avLst/>
          </a:prstGeom>
          <a:noFill/>
          <a:ln w="9525">
            <a:noFill/>
            <a:miter lim="800000"/>
            <a:headEnd/>
            <a:tailEnd/>
          </a:ln>
        </p:spPr>
      </p:pic>
      <p:sp>
        <p:nvSpPr>
          <p:cNvPr id="4" name="文本框 4"/>
          <p:cNvSpPr txBox="1"/>
          <p:nvPr userDrawn="1"/>
        </p:nvSpPr>
        <p:spPr>
          <a:xfrm>
            <a:off x="739775" y="7035800"/>
            <a:ext cx="301625" cy="369888"/>
          </a:xfrm>
          <a:prstGeom prst="rect">
            <a:avLst/>
          </a:prstGeom>
          <a:noFill/>
        </p:spPr>
        <p:txBody>
          <a:bodyPr wrap="none">
            <a:spAutoFit/>
          </a:bodyPr>
          <a:lstStyle/>
          <a:p>
            <a:pPr algn="ctr" fontAlgn="auto">
              <a:spcBef>
                <a:spcPts val="0"/>
              </a:spcBef>
              <a:spcAft>
                <a:spcPts val="0"/>
              </a:spcAft>
              <a:defRPr/>
            </a:pPr>
            <a:r>
              <a:rPr lang="en-US" altLang="zh-CN">
                <a:solidFill>
                  <a:srgbClr val="404146"/>
                </a:solidFill>
                <a:latin typeface="+mn-lt"/>
                <a:ea typeface="+mn-ea"/>
              </a:rPr>
              <a:t>4</a:t>
            </a:r>
            <a:endParaRPr lang="zh-CN" altLang="en-US">
              <a:solidFill>
                <a:srgbClr val="404146"/>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4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7134225"/>
            <a:ext cx="203200" cy="20320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矩形 2"/>
          <p:cNvSpPr/>
          <p:nvPr userDrawn="1"/>
        </p:nvSpPr>
        <p:spPr>
          <a:xfrm>
            <a:off x="266700" y="7134225"/>
            <a:ext cx="203200" cy="203200"/>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userDrawn="1"/>
        </p:nvSpPr>
        <p:spPr>
          <a:xfrm>
            <a:off x="533400" y="7134225"/>
            <a:ext cx="203200" cy="203200"/>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NULL"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emf"/><Relationship Id="rId22"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7134225"/>
            <a:ext cx="203200" cy="20320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11" name="矩形 10"/>
          <p:cNvSpPr/>
          <p:nvPr/>
        </p:nvSpPr>
        <p:spPr>
          <a:xfrm>
            <a:off x="266700" y="7134225"/>
            <a:ext cx="203200" cy="203200"/>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12" name="矩形 11"/>
          <p:cNvSpPr/>
          <p:nvPr/>
        </p:nvSpPr>
        <p:spPr>
          <a:xfrm>
            <a:off x="533400" y="7134225"/>
            <a:ext cx="203200" cy="203200"/>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2" name="文本框 1"/>
          <p:cNvSpPr txBox="1">
            <a:spLocks noChangeArrowheads="1"/>
          </p:cNvSpPr>
          <p:nvPr/>
        </p:nvSpPr>
        <p:spPr bwMode="auto">
          <a:xfrm>
            <a:off x="4389438" y="769938"/>
            <a:ext cx="6784975" cy="2073275"/>
          </a:xfrm>
          <a:prstGeom prst="rect">
            <a:avLst/>
          </a:prstGeom>
          <a:noFill/>
          <a:ln w="9525">
            <a:noFill/>
            <a:miter lim="800000"/>
            <a:headEnd/>
            <a:tailEnd/>
          </a:ln>
        </p:spPr>
        <p:txBody>
          <a:bodyPr wrap="none">
            <a:spAutoFit/>
          </a:bodyPr>
          <a:lstStyle/>
          <a:p>
            <a:pPr algn="ctr"/>
            <a:r>
              <a:rPr lang="zh-CN" altLang="en-US" sz="6500" b="1">
                <a:solidFill>
                  <a:srgbClr val="DCD5CB"/>
                </a:solidFill>
                <a:latin typeface="微软雅黑" pitchFamily="34" charset="-122"/>
                <a:ea typeface="微软雅黑" pitchFamily="34" charset="-122"/>
              </a:rPr>
              <a:t>基于代价</a:t>
            </a:r>
            <a:r>
              <a:rPr lang="en-US" altLang="zh-CN" sz="6500" b="1">
                <a:solidFill>
                  <a:srgbClr val="DCD5CB"/>
                </a:solidFill>
                <a:latin typeface="微软雅黑" pitchFamily="34" charset="-122"/>
                <a:ea typeface="微软雅黑" pitchFamily="34" charset="-122"/>
              </a:rPr>
              <a:t>ELM</a:t>
            </a:r>
            <a:r>
              <a:rPr lang="zh-CN" altLang="en-US" sz="6500" b="1">
                <a:solidFill>
                  <a:srgbClr val="DCD5CB"/>
                </a:solidFill>
                <a:latin typeface="微软雅黑" pitchFamily="34" charset="-122"/>
                <a:ea typeface="微软雅黑" pitchFamily="34" charset="-122"/>
              </a:rPr>
              <a:t>的</a:t>
            </a:r>
          </a:p>
          <a:p>
            <a:pPr algn="ctr"/>
            <a:r>
              <a:rPr lang="en-US" altLang="zh-CN" sz="6500" b="1">
                <a:solidFill>
                  <a:srgbClr val="DCD5CB"/>
                </a:solidFill>
                <a:latin typeface="微软雅黑" pitchFamily="34" charset="-122"/>
                <a:ea typeface="微软雅黑" pitchFamily="34" charset="-122"/>
              </a:rPr>
              <a:t>Bug</a:t>
            </a:r>
            <a:r>
              <a:rPr lang="zh-CN" altLang="en-US" sz="6500" b="1">
                <a:solidFill>
                  <a:srgbClr val="DCD5CB"/>
                </a:solidFill>
                <a:latin typeface="微软雅黑" pitchFamily="34" charset="-122"/>
                <a:ea typeface="微软雅黑" pitchFamily="34" charset="-122"/>
              </a:rPr>
              <a:t>报告分类方法</a:t>
            </a:r>
          </a:p>
        </p:txBody>
      </p:sp>
      <p:sp>
        <p:nvSpPr>
          <p:cNvPr id="3" name="文本框 2"/>
          <p:cNvSpPr txBox="1">
            <a:spLocks noChangeArrowheads="1"/>
          </p:cNvSpPr>
          <p:nvPr/>
        </p:nvSpPr>
        <p:spPr bwMode="auto">
          <a:xfrm>
            <a:off x="5829300" y="3998913"/>
            <a:ext cx="4400550" cy="1616075"/>
          </a:xfrm>
          <a:prstGeom prst="rect">
            <a:avLst/>
          </a:prstGeom>
          <a:noFill/>
          <a:ln w="9525">
            <a:noFill/>
            <a:miter lim="800000"/>
            <a:headEnd/>
            <a:tailEnd/>
          </a:ln>
        </p:spPr>
        <p:txBody>
          <a:bodyPr wrap="none">
            <a:spAutoFit/>
          </a:bodyPr>
          <a:lstStyle/>
          <a:p>
            <a:r>
              <a:rPr lang="zh-CN" altLang="en-US" sz="2000" b="1">
                <a:solidFill>
                  <a:srgbClr val="DCD5CB"/>
                </a:solidFill>
                <a:latin typeface="微软雅黑" pitchFamily="34" charset="-122"/>
                <a:ea typeface="微软雅黑" pitchFamily="34" charset="-122"/>
              </a:rPr>
              <a:t>作者：张天伦        （大连海事大学）</a:t>
            </a:r>
          </a:p>
          <a:p>
            <a:r>
              <a:rPr lang="zh-CN" altLang="en-US" sz="2000" b="1">
                <a:solidFill>
                  <a:srgbClr val="DCD5CB"/>
                </a:solidFill>
                <a:latin typeface="微软雅黑" pitchFamily="34" charset="-122"/>
                <a:ea typeface="微软雅黑" pitchFamily="34" charset="-122"/>
              </a:rPr>
              <a:t>          陈    荣        （大连海事大学）</a:t>
            </a:r>
          </a:p>
          <a:p>
            <a:r>
              <a:rPr lang="zh-CN" altLang="en-US" sz="2000" b="1">
                <a:solidFill>
                  <a:srgbClr val="DCD5CB"/>
                </a:solidFill>
                <a:latin typeface="微软雅黑" pitchFamily="34" charset="-122"/>
                <a:ea typeface="微软雅黑" pitchFamily="34" charset="-122"/>
              </a:rPr>
              <a:t>          杨    溪        （大连海事大学）</a:t>
            </a:r>
          </a:p>
          <a:p>
            <a:r>
              <a:rPr lang="zh-CN" altLang="en-US" sz="2000" b="1">
                <a:solidFill>
                  <a:srgbClr val="DCD5CB"/>
                </a:solidFill>
                <a:latin typeface="微软雅黑" pitchFamily="34" charset="-122"/>
                <a:ea typeface="微软雅黑" pitchFamily="34" charset="-122"/>
              </a:rPr>
              <a:t>          祝宏玉         （深  圳  大  学）</a:t>
            </a:r>
          </a:p>
          <a:p>
            <a:endParaRPr lang="zh-CN" altLang="en-US" sz="2000" b="1">
              <a:solidFill>
                <a:srgbClr val="DCD5CB"/>
              </a:solidFill>
              <a:latin typeface="微软雅黑" pitchFamily="34" charset="-122"/>
              <a:ea typeface="微软雅黑" pitchFamily="34" charset="-122"/>
            </a:endParaRPr>
          </a:p>
        </p:txBody>
      </p:sp>
      <p:pic>
        <p:nvPicPr>
          <p:cNvPr id="19" name="Shape">
            <a:hlinkClick r:id="" action="ppaction://media"/>
          </p:cNvPr>
          <p:cNvPicPr>
            <a:picLocks noRot="1" noChangeAspect="1"/>
          </p:cNvPicPr>
          <p:nvPr>
            <a:audioFile r:link="rId1"/>
          </p:nvPr>
        </p:nvPicPr>
        <p:blipFill>
          <a:blip r:embed="rId4"/>
          <a:srcRect/>
          <a:stretch>
            <a:fillRect/>
          </a:stretch>
        </p:blipFill>
        <p:spPr bwMode="auto">
          <a:xfrm>
            <a:off x="12706350" y="-952500"/>
            <a:ext cx="609600" cy="609600"/>
          </a:xfrm>
          <a:prstGeom prst="rect">
            <a:avLst/>
          </a:prstGeom>
          <a:noFill/>
          <a:ln w="9525">
            <a:noFill/>
            <a:miter lim="800000"/>
            <a:headEnd/>
            <a:tailEnd/>
          </a:ln>
        </p:spPr>
      </p:pic>
      <p:sp>
        <p:nvSpPr>
          <p:cNvPr id="8208" name="文本框 2"/>
          <p:cNvSpPr txBox="1">
            <a:spLocks noChangeArrowheads="1"/>
          </p:cNvSpPr>
          <p:nvPr/>
        </p:nvSpPr>
        <p:spPr bwMode="auto">
          <a:xfrm>
            <a:off x="6318250" y="5859463"/>
            <a:ext cx="5873750" cy="671512"/>
          </a:xfrm>
          <a:prstGeom prst="rect">
            <a:avLst/>
          </a:prstGeom>
          <a:noFill/>
          <a:ln w="9525">
            <a:noFill/>
            <a:miter lim="800000"/>
            <a:headEnd/>
            <a:tailEnd/>
          </a:ln>
        </p:spPr>
        <p:txBody>
          <a:bodyPr>
            <a:spAutoFit/>
          </a:bodyPr>
          <a:lstStyle/>
          <a:p>
            <a:endParaRPr lang="zh-CN" altLang="en-US" sz="2000" b="1">
              <a:solidFill>
                <a:srgbClr val="DCD5CB"/>
              </a:solidFill>
              <a:latin typeface="微软雅黑" pitchFamily="34" charset="-122"/>
              <a:ea typeface="微软雅黑" pitchFamily="34" charset="-122"/>
            </a:endParaRPr>
          </a:p>
          <a:p>
            <a:r>
              <a:rPr lang="zh-CN" altLang="en-US">
                <a:solidFill>
                  <a:srgbClr val="DCD5CB"/>
                </a:solidFill>
                <a:latin typeface="微软雅黑" pitchFamily="34" charset="-122"/>
                <a:ea typeface="微软雅黑" pitchFamily="34" charset="-122"/>
              </a:rPr>
              <a:t>第</a:t>
            </a:r>
            <a:r>
              <a:rPr lang="en-US" altLang="zh-CN">
                <a:solidFill>
                  <a:srgbClr val="DCD5CB"/>
                </a:solidFill>
                <a:latin typeface="微软雅黑" pitchFamily="34" charset="-122"/>
                <a:ea typeface="微软雅黑" pitchFamily="34" charset="-122"/>
              </a:rPr>
              <a:t>17</a:t>
            </a:r>
            <a:r>
              <a:rPr lang="zh-CN" altLang="en-US">
                <a:solidFill>
                  <a:srgbClr val="DCD5CB"/>
                </a:solidFill>
                <a:latin typeface="微软雅黑" pitchFamily="34" charset="-122"/>
                <a:ea typeface="微软雅黑" pitchFamily="34" charset="-122"/>
              </a:rPr>
              <a:t>届全国软件与应用学术会议 （</a:t>
            </a:r>
            <a:r>
              <a:rPr lang="en-US" altLang="zh-CN">
                <a:solidFill>
                  <a:srgbClr val="DCD5CB"/>
                </a:solidFill>
                <a:latin typeface="微软雅黑" pitchFamily="34" charset="-122"/>
                <a:ea typeface="微软雅黑" pitchFamily="34" charset="-122"/>
              </a:rPr>
              <a:t>NASAC 2018</a:t>
            </a:r>
            <a:r>
              <a:rPr lang="zh-CN" altLang="en-US">
                <a:solidFill>
                  <a:srgbClr val="DCD5CB"/>
                </a:solidFill>
                <a:latin typeface="微软雅黑" pitchFamily="34" charset="-122"/>
                <a:ea typeface="微软雅黑" pitchFamily="34" charset="-122"/>
              </a:rPr>
              <a:t>）</a:t>
            </a: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175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500"/>
                                        <p:tgtEl>
                                          <p:spTgt spid="2"/>
                                        </p:tgtEl>
                                      </p:cBhvr>
                                    </p:animEffect>
                                  </p:childTnLst>
                                </p:cTn>
                              </p:par>
                              <p:par>
                                <p:cTn id="10" presetID="10" presetClass="entr" presetSubtype="0" fill="hold" grpId="0" nodeType="withEffect">
                                  <p:stCondLst>
                                    <p:cond delay="4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par>
                                <p:cTn id="13" presetID="10" presetClass="entr" presetSubtype="0" fill="hold" grpId="0" nodeType="withEffect">
                                  <p:stCondLst>
                                    <p:cond delay="4250"/>
                                  </p:stCondLst>
                                  <p:childTnLst>
                                    <p:set>
                                      <p:cBhvr>
                                        <p:cTn id="14" dur="1" fill="hold">
                                          <p:stCondLst>
                                            <p:cond delay="0"/>
                                          </p:stCondLst>
                                        </p:cTn>
                                        <p:tgtEl>
                                          <p:spTgt spid="8208"/>
                                        </p:tgtEl>
                                        <p:attrNameLst>
                                          <p:attrName>style.visibility</p:attrName>
                                        </p:attrNameLst>
                                      </p:cBhvr>
                                      <p:to>
                                        <p:strVal val="visible"/>
                                      </p:to>
                                    </p:set>
                                    <p:animEffect transition="in" filter="fade">
                                      <p:cBhvr>
                                        <p:cTn id="15" dur="1500"/>
                                        <p:tgtEl>
                                          <p:spTgt spid="820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16" repeatCount="indefinite" fill="hold" display="0">
                  <p:stCondLst>
                    <p:cond delay="indefinite"/>
                  </p:stCondLst>
                  <p:endCondLst>
                    <p:cond evt="onStopAudio" delay="0">
                      <p:tgtEl>
                        <p:sldTgt/>
                      </p:tgtEl>
                    </p:cond>
                  </p:endCondLst>
                </p:cTn>
                <p:tgtEl>
                  <p:spTgt spid="19"/>
                </p:tgtEl>
              </p:cMediaNode>
            </p:audio>
          </p:childTnLst>
        </p:cTn>
      </p:par>
    </p:tnLst>
    <p:bldLst>
      <p:bldP spid="2" grpId="0"/>
      <p:bldP spid="3" grpId="0"/>
      <p:bldP spid="820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19050"/>
            <a:ext cx="9594850" cy="1130300"/>
            <a:chOff x="0" y="0"/>
            <a:chExt cx="9595671" cy="1130798"/>
          </a:xfrm>
        </p:grpSpPr>
        <p:sp>
          <p:nvSpPr>
            <p:cNvPr id="25606" name="文本框 9"/>
            <p:cNvSpPr txBox="1">
              <a:spLocks noChangeArrowheads="1"/>
            </p:cNvSpPr>
            <p:nvPr/>
          </p:nvSpPr>
          <p:spPr bwMode="auto">
            <a:xfrm>
              <a:off x="1155799" y="276347"/>
              <a:ext cx="8439872"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基于代价的处理不平衡的方法</a:t>
              </a:r>
            </a:p>
          </p:txBody>
        </p:sp>
        <p:grpSp>
          <p:nvGrpSpPr>
            <p:cNvPr id="25607" name="组合 10"/>
            <p:cNvGrpSpPr>
              <a:grpSpLocks/>
            </p:cNvGrpSpPr>
            <p:nvPr/>
          </p:nvGrpSpPr>
          <p:grpSpPr bwMode="auto">
            <a:xfrm>
              <a:off x="0" y="0"/>
              <a:ext cx="1061356" cy="1061356"/>
              <a:chOff x="-276965" y="-276965"/>
              <a:chExt cx="1061356" cy="1061356"/>
            </a:xfrm>
          </p:grpSpPr>
          <p:sp>
            <p:nvSpPr>
              <p:cNvPr id="12" name="矩形 11"/>
              <p:cNvSpPr/>
              <p:nvPr/>
            </p:nvSpPr>
            <p:spPr>
              <a:xfrm>
                <a:off x="-276965" y="-276965"/>
                <a:ext cx="277837"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3" name="矩形 12"/>
              <p:cNvSpPr/>
              <p:nvPr/>
            </p:nvSpPr>
            <p:spPr>
              <a:xfrm>
                <a:off x="872" y="-618"/>
                <a:ext cx="784292"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37" name="AutoShape 4"/>
          <p:cNvSpPr>
            <a:spLocks/>
          </p:cNvSpPr>
          <p:nvPr/>
        </p:nvSpPr>
        <p:spPr bwMode="auto">
          <a:xfrm>
            <a:off x="379413" y="1519238"/>
            <a:ext cx="3322637" cy="45370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a:spAutoFit/>
          </a:bodyPr>
          <a:lstStyle/>
          <a:p>
            <a:pPr>
              <a:lnSpc>
                <a:spcPct val="130000"/>
              </a:lnSpc>
            </a:pPr>
            <a:r>
              <a:rPr lang="zh-CN" altLang="en-US" sz="1600">
                <a:solidFill>
                  <a:srgbClr val="404146"/>
                </a:solidFill>
                <a:latin typeface="微软雅黑" pitchFamily="34" charset="-122"/>
                <a:ea typeface="微软雅黑" pitchFamily="34" charset="-122"/>
              </a:rPr>
              <a:t>在这个工作里，我们选用的基本分类器是极速学习机（ </a:t>
            </a:r>
            <a:r>
              <a:rPr lang="en-US" altLang="zh-CN" sz="1600">
                <a:solidFill>
                  <a:srgbClr val="404146"/>
                </a:solidFill>
                <a:latin typeface="微软雅黑" pitchFamily="34" charset="-122"/>
                <a:ea typeface="微软雅黑" pitchFamily="34" charset="-122"/>
              </a:rPr>
              <a:t>[ ]</a:t>
            </a:r>
            <a:r>
              <a:rPr lang="zh-CN" altLang="en-US" sz="1600">
                <a:solidFill>
                  <a:srgbClr val="404146"/>
                </a:solidFill>
                <a:latin typeface="微软雅黑" pitchFamily="34" charset="-122"/>
                <a:ea typeface="微软雅黑" pitchFamily="34" charset="-122"/>
              </a:rPr>
              <a:t>）。</a:t>
            </a:r>
            <a:r>
              <a:rPr lang="en-US" altLang="zh-CN" sz="1600">
                <a:solidFill>
                  <a:srgbClr val="404146"/>
                </a:solidFill>
                <a:latin typeface="微软雅黑" pitchFamily="34" charset="-122"/>
                <a:ea typeface="微软雅黑" pitchFamily="34" charset="-122"/>
              </a:rPr>
              <a:t>ELM</a:t>
            </a:r>
            <a:r>
              <a:rPr lang="zh-CN" altLang="en-US" sz="1600">
                <a:solidFill>
                  <a:srgbClr val="404146"/>
                </a:solidFill>
                <a:latin typeface="微软雅黑" pitchFamily="34" charset="-122"/>
                <a:ea typeface="微软雅黑" pitchFamily="34" charset="-122"/>
              </a:rPr>
              <a:t>是一个单隐层前馈神经网络，在学习机制上，</a:t>
            </a:r>
            <a:r>
              <a:rPr lang="en-US" altLang="zh-CN" sz="1600">
                <a:solidFill>
                  <a:srgbClr val="404146"/>
                </a:solidFill>
                <a:latin typeface="微软雅黑" pitchFamily="34" charset="-122"/>
                <a:ea typeface="微软雅黑" pitchFamily="34" charset="-122"/>
              </a:rPr>
              <a:t>ELM</a:t>
            </a:r>
            <a:r>
              <a:rPr lang="zh-CN" altLang="en-US" sz="1600">
                <a:solidFill>
                  <a:srgbClr val="404146"/>
                </a:solidFill>
                <a:latin typeface="微软雅黑" pitchFamily="34" charset="-122"/>
                <a:ea typeface="微软雅黑" pitchFamily="34" charset="-122"/>
              </a:rPr>
              <a:t>主要采用随机赋权的方法来训练网络里的参数。也就是，隐层权重随机赋值，输出层权重通过矩阵运算求解得到。可以看出，</a:t>
            </a:r>
            <a:r>
              <a:rPr lang="en-US" altLang="zh-CN" sz="1600">
                <a:solidFill>
                  <a:srgbClr val="404146"/>
                </a:solidFill>
                <a:latin typeface="微软雅黑" pitchFamily="34" charset="-122"/>
                <a:ea typeface="微软雅黑" pitchFamily="34" charset="-122"/>
              </a:rPr>
              <a:t>ELM</a:t>
            </a:r>
            <a:r>
              <a:rPr lang="zh-CN" altLang="en-US" sz="1600">
                <a:solidFill>
                  <a:srgbClr val="404146"/>
                </a:solidFill>
                <a:latin typeface="微软雅黑" pitchFamily="34" charset="-122"/>
                <a:ea typeface="微软雅黑" pitchFamily="34" charset="-122"/>
              </a:rPr>
              <a:t>在训练速度上要高效很多，很适合用于数据更新速度快的实际问题，因为在网络模型不能很好地拟合当前数据集的时候，网络模型的重新训练在所难免，而一个高效训练方法能够及时的应对这个问题。</a:t>
            </a:r>
          </a:p>
        </p:txBody>
      </p:sp>
      <p:sp>
        <p:nvSpPr>
          <p:cNvPr id="30725" name="矩形 39"/>
          <p:cNvSpPr>
            <a:spLocks noChangeArrowheads="1"/>
          </p:cNvSpPr>
          <p:nvPr/>
        </p:nvSpPr>
        <p:spPr bwMode="auto">
          <a:xfrm>
            <a:off x="1122363" y="1049338"/>
            <a:ext cx="10240962" cy="412750"/>
          </a:xfrm>
          <a:prstGeom prst="rect">
            <a:avLst/>
          </a:prstGeom>
          <a:solidFill>
            <a:srgbClr val="404146"/>
          </a:solidFill>
          <a:ln w="9525">
            <a:noFill/>
            <a:miter lim="800000"/>
            <a:headEnd/>
            <a:tailEnd/>
          </a:ln>
        </p:spPr>
        <p:txBody>
          <a:bodyPr>
            <a:spAutoFit/>
          </a:bodyPr>
          <a:lstStyle/>
          <a:p>
            <a:r>
              <a:rPr lang="en-US" altLang="zh-CN" sz="2100">
                <a:solidFill>
                  <a:srgbClr val="DCD6CC"/>
                </a:solidFill>
                <a:latin typeface="微软雅黑" pitchFamily="34" charset="-122"/>
                <a:ea typeface="微软雅黑" pitchFamily="34" charset="-122"/>
              </a:rPr>
              <a:t>ELM</a:t>
            </a:r>
            <a:r>
              <a:rPr lang="zh-CN" altLang="en-US" sz="2100">
                <a:solidFill>
                  <a:srgbClr val="DCD6CC"/>
                </a:solidFill>
                <a:latin typeface="微软雅黑" pitchFamily="34" charset="-122"/>
                <a:ea typeface="微软雅黑" pitchFamily="34" charset="-122"/>
              </a:rPr>
              <a:t>方法</a:t>
            </a:r>
            <a:endParaRPr lang="zh-CN" altLang="zh-CN" sz="2100">
              <a:solidFill>
                <a:srgbClr val="DCD6CC"/>
              </a:solidFill>
              <a:latin typeface="微软雅黑" pitchFamily="34" charset="-122"/>
              <a:ea typeface="微软雅黑" pitchFamily="34" charset="-122"/>
            </a:endParaRPr>
          </a:p>
        </p:txBody>
      </p:sp>
      <p:pic>
        <p:nvPicPr>
          <p:cNvPr id="25604" name="Picture 125" descr="搜狗截图20181121090226"/>
          <p:cNvPicPr>
            <a:picLocks noChangeAspect="1" noChangeArrowheads="1"/>
          </p:cNvPicPr>
          <p:nvPr/>
        </p:nvPicPr>
        <p:blipFill>
          <a:blip r:embed="rId3"/>
          <a:srcRect/>
          <a:stretch>
            <a:fillRect/>
          </a:stretch>
        </p:blipFill>
        <p:spPr bwMode="auto">
          <a:xfrm>
            <a:off x="4062413" y="2700338"/>
            <a:ext cx="4497387" cy="2593975"/>
          </a:xfrm>
          <a:prstGeom prst="rect">
            <a:avLst/>
          </a:prstGeom>
          <a:noFill/>
          <a:ln w="9525">
            <a:noFill/>
            <a:miter lim="800000"/>
            <a:headEnd/>
            <a:tailEnd/>
          </a:ln>
        </p:spPr>
      </p:pic>
      <p:pic>
        <p:nvPicPr>
          <p:cNvPr id="25605" name="Picture 13" descr="搜狗截图20181121180905"/>
          <p:cNvPicPr>
            <a:picLocks noChangeAspect="1" noChangeArrowheads="1"/>
          </p:cNvPicPr>
          <p:nvPr/>
        </p:nvPicPr>
        <p:blipFill>
          <a:blip r:embed="rId4"/>
          <a:srcRect/>
          <a:stretch>
            <a:fillRect/>
          </a:stretch>
        </p:blipFill>
        <p:spPr bwMode="auto">
          <a:xfrm>
            <a:off x="8924925" y="2189163"/>
            <a:ext cx="2103438" cy="3708400"/>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22" presetClass="entr" presetSubtype="8" fill="hold" grpId="1" nodeType="withEffect">
                                  <p:stCondLst>
                                    <p:cond delay="500"/>
                                  </p:stCondLst>
                                  <p:childTnLst>
                                    <p:set>
                                      <p:cBhvr>
                                        <p:cTn id="9" dur="1" fill="hold">
                                          <p:stCondLst>
                                            <p:cond delay="0"/>
                                          </p:stCondLst>
                                        </p:cTn>
                                        <p:tgtEl>
                                          <p:spTgt spid="30725"/>
                                        </p:tgtEl>
                                        <p:attrNameLst>
                                          <p:attrName>style.visibility</p:attrName>
                                        </p:attrNameLst>
                                      </p:cBhvr>
                                      <p:to>
                                        <p:strVal val="visible"/>
                                      </p:to>
                                    </p:set>
                                    <p:animEffect transition="in" filter="wipe(left)">
                                      <p:cBhvr>
                                        <p:cTn id="10" dur="1500"/>
                                        <p:tgtEl>
                                          <p:spTgt spid="30725"/>
                                        </p:tgtEl>
                                      </p:cBhvr>
                                    </p:animEffect>
                                  </p:childTnLst>
                                </p:cTn>
                              </p:par>
                              <p:par>
                                <p:cTn id="11" presetID="22" presetClass="entr" presetSubtype="1" fill="hold" grpId="0" nodeType="withEffect">
                                  <p:stCondLst>
                                    <p:cond delay="160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7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19050"/>
            <a:ext cx="9594850" cy="1130300"/>
            <a:chOff x="0" y="0"/>
            <a:chExt cx="9595671" cy="1130798"/>
          </a:xfrm>
        </p:grpSpPr>
        <p:sp>
          <p:nvSpPr>
            <p:cNvPr id="27656" name="文本框 9"/>
            <p:cNvSpPr txBox="1">
              <a:spLocks noChangeArrowheads="1"/>
            </p:cNvSpPr>
            <p:nvPr/>
          </p:nvSpPr>
          <p:spPr bwMode="auto">
            <a:xfrm>
              <a:off x="1155799" y="276347"/>
              <a:ext cx="8439872"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基于代价的处理不平衡的方法</a:t>
              </a:r>
            </a:p>
          </p:txBody>
        </p:sp>
        <p:grpSp>
          <p:nvGrpSpPr>
            <p:cNvPr id="27657" name="组合 10"/>
            <p:cNvGrpSpPr>
              <a:grpSpLocks/>
            </p:cNvGrpSpPr>
            <p:nvPr/>
          </p:nvGrpSpPr>
          <p:grpSpPr bwMode="auto">
            <a:xfrm>
              <a:off x="0" y="0"/>
              <a:ext cx="1061356" cy="1061356"/>
              <a:chOff x="-276965" y="-276965"/>
              <a:chExt cx="1061356" cy="1061356"/>
            </a:xfrm>
          </p:grpSpPr>
          <p:sp>
            <p:nvSpPr>
              <p:cNvPr id="12" name="矩形 11"/>
              <p:cNvSpPr/>
              <p:nvPr/>
            </p:nvSpPr>
            <p:spPr>
              <a:xfrm>
                <a:off x="-276965" y="-276965"/>
                <a:ext cx="277837"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3" name="矩形 12"/>
              <p:cNvSpPr/>
              <p:nvPr/>
            </p:nvSpPr>
            <p:spPr>
              <a:xfrm>
                <a:off x="872" y="-618"/>
                <a:ext cx="784292"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71690" name="矩形 39"/>
          <p:cNvSpPr>
            <a:spLocks noChangeArrowheads="1"/>
          </p:cNvSpPr>
          <p:nvPr/>
        </p:nvSpPr>
        <p:spPr bwMode="auto">
          <a:xfrm>
            <a:off x="1122363" y="1049338"/>
            <a:ext cx="10240962" cy="412750"/>
          </a:xfrm>
          <a:prstGeom prst="rect">
            <a:avLst/>
          </a:prstGeom>
          <a:solidFill>
            <a:srgbClr val="404146"/>
          </a:solidFill>
          <a:ln w="9525">
            <a:noFill/>
            <a:miter lim="800000"/>
            <a:headEnd/>
            <a:tailEnd/>
          </a:ln>
        </p:spPr>
        <p:txBody>
          <a:bodyPr>
            <a:spAutoFit/>
          </a:bodyPr>
          <a:lstStyle/>
          <a:p>
            <a:r>
              <a:rPr lang="zh-CN" altLang="en-US" sz="2100">
                <a:solidFill>
                  <a:srgbClr val="DCD6CC"/>
                </a:solidFill>
                <a:latin typeface="微软雅黑" pitchFamily="34" charset="-122"/>
                <a:ea typeface="微软雅黑" pitchFamily="34" charset="-122"/>
              </a:rPr>
              <a:t>代价</a:t>
            </a:r>
            <a:r>
              <a:rPr lang="en-US" altLang="zh-CN" sz="2100">
                <a:solidFill>
                  <a:srgbClr val="DCD6CC"/>
                </a:solidFill>
                <a:latin typeface="微软雅黑" pitchFamily="34" charset="-122"/>
                <a:ea typeface="微软雅黑" pitchFamily="34" charset="-122"/>
              </a:rPr>
              <a:t>ELM</a:t>
            </a:r>
            <a:r>
              <a:rPr lang="zh-CN" altLang="en-US" sz="2100">
                <a:solidFill>
                  <a:srgbClr val="DCD6CC"/>
                </a:solidFill>
                <a:latin typeface="微软雅黑" pitchFamily="34" charset="-122"/>
                <a:ea typeface="微软雅黑" pitchFamily="34" charset="-122"/>
              </a:rPr>
              <a:t>方法</a:t>
            </a:r>
            <a:endParaRPr lang="zh-CN" altLang="zh-CN" sz="2100">
              <a:solidFill>
                <a:srgbClr val="DCD6CC"/>
              </a:solidFill>
              <a:latin typeface="微软雅黑" pitchFamily="34" charset="-122"/>
              <a:ea typeface="微软雅黑" pitchFamily="34" charset="-122"/>
            </a:endParaRPr>
          </a:p>
        </p:txBody>
      </p:sp>
      <p:sp>
        <p:nvSpPr>
          <p:cNvPr id="27651" name="AutoShape 70"/>
          <p:cNvSpPr>
            <a:spLocks/>
          </p:cNvSpPr>
          <p:nvPr/>
        </p:nvSpPr>
        <p:spPr bwMode="auto">
          <a:xfrm>
            <a:off x="8170863" y="3041650"/>
            <a:ext cx="254000" cy="2295525"/>
          </a:xfrm>
          <a:prstGeom prst="rightBrace">
            <a:avLst>
              <a:gd name="adj1" fmla="val 79999"/>
              <a:gd name="adj2" fmla="val 50000"/>
            </a:avLst>
          </a:prstGeom>
          <a:noFill/>
          <a:ln w="25400">
            <a:solidFill>
              <a:srgbClr val="0000FF"/>
            </a:solidFill>
            <a:round/>
            <a:headEnd/>
            <a:tailEnd/>
          </a:ln>
        </p:spPr>
        <p:txBody>
          <a:bodyPr wrap="none" anchor="ctr"/>
          <a:lstStyle/>
          <a:p>
            <a:endParaRPr lang="zh-CN" altLang="en-US"/>
          </a:p>
        </p:txBody>
      </p:sp>
      <p:pic>
        <p:nvPicPr>
          <p:cNvPr id="27652" name="Picture 131" descr="6"/>
          <p:cNvPicPr>
            <a:picLocks noChangeAspect="1" noChangeArrowheads="1"/>
          </p:cNvPicPr>
          <p:nvPr/>
        </p:nvPicPr>
        <p:blipFill>
          <a:blip r:embed="rId3"/>
          <a:srcRect/>
          <a:stretch>
            <a:fillRect/>
          </a:stretch>
        </p:blipFill>
        <p:spPr bwMode="auto">
          <a:xfrm>
            <a:off x="4270375" y="4556125"/>
            <a:ext cx="3119438" cy="2020888"/>
          </a:xfrm>
          <a:prstGeom prst="rect">
            <a:avLst/>
          </a:prstGeom>
          <a:noFill/>
          <a:ln w="9525">
            <a:noFill/>
            <a:miter lim="800000"/>
            <a:headEnd/>
            <a:tailEnd/>
          </a:ln>
        </p:spPr>
      </p:pic>
      <p:sp>
        <p:nvSpPr>
          <p:cNvPr id="27653" name="Text Box 115"/>
          <p:cNvSpPr txBox="1">
            <a:spLocks noChangeArrowheads="1"/>
          </p:cNvSpPr>
          <p:nvPr/>
        </p:nvSpPr>
        <p:spPr bwMode="auto">
          <a:xfrm>
            <a:off x="885825" y="2114550"/>
            <a:ext cx="2101850" cy="3113088"/>
          </a:xfrm>
          <a:prstGeom prst="rect">
            <a:avLst/>
          </a:prstGeom>
          <a:noFill/>
          <a:ln w="9525">
            <a:noFill/>
            <a:miter lim="800000"/>
            <a:headEnd/>
            <a:tailEnd/>
          </a:ln>
        </p:spPr>
        <p:txBody>
          <a:bodyPr>
            <a:spAutoFit/>
          </a:bodyPr>
          <a:lstStyle/>
          <a:p>
            <a:pPr>
              <a:spcBef>
                <a:spcPct val="50000"/>
              </a:spcBef>
            </a:pPr>
            <a:r>
              <a:rPr lang="zh-CN" altLang="en-US"/>
              <a:t>基于代价的分类学习方法，也就是打破传统分类学习的第二个假设：所有类别的样例的分类错误代价是相同的。在不平衡问题中，基于代价的方法假设少数类的错分代价要大于多数类的错分代价。</a:t>
            </a:r>
          </a:p>
        </p:txBody>
      </p:sp>
      <p:pic>
        <p:nvPicPr>
          <p:cNvPr id="27654" name="Picture 116" descr="搜狗截图20181121090226"/>
          <p:cNvPicPr>
            <a:picLocks noChangeAspect="1" noChangeArrowheads="1"/>
          </p:cNvPicPr>
          <p:nvPr/>
        </p:nvPicPr>
        <p:blipFill>
          <a:blip r:embed="rId4"/>
          <a:srcRect/>
          <a:stretch>
            <a:fillRect/>
          </a:stretch>
        </p:blipFill>
        <p:spPr bwMode="auto">
          <a:xfrm>
            <a:off x="3636963" y="1776413"/>
            <a:ext cx="4497387" cy="2593975"/>
          </a:xfrm>
          <a:prstGeom prst="rect">
            <a:avLst/>
          </a:prstGeom>
          <a:noFill/>
          <a:ln w="9525">
            <a:noFill/>
            <a:miter lim="800000"/>
            <a:headEnd/>
            <a:tailEnd/>
          </a:ln>
        </p:spPr>
      </p:pic>
      <p:pic>
        <p:nvPicPr>
          <p:cNvPr id="27655" name="Picture 13" descr="搜狗截图20181121181113"/>
          <p:cNvPicPr>
            <a:picLocks noChangeAspect="1" noChangeArrowheads="1"/>
          </p:cNvPicPr>
          <p:nvPr/>
        </p:nvPicPr>
        <p:blipFill>
          <a:blip r:embed="rId5"/>
          <a:srcRect/>
          <a:stretch>
            <a:fillRect/>
          </a:stretch>
        </p:blipFill>
        <p:spPr bwMode="auto">
          <a:xfrm>
            <a:off x="8575675" y="2641600"/>
            <a:ext cx="3216275" cy="3105150"/>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71690"/>
                                        </p:tgtEl>
                                        <p:attrNameLst>
                                          <p:attrName>style.visibility</p:attrName>
                                        </p:attrNameLst>
                                      </p:cBhvr>
                                      <p:to>
                                        <p:strVal val="visible"/>
                                      </p:to>
                                    </p:set>
                                    <p:animEffect transition="in" filter="wipe(left)">
                                      <p:cBhvr>
                                        <p:cTn id="10" dur="1500"/>
                                        <p:tgtEl>
                                          <p:spTgt spid="71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6"/>
          <p:cNvPicPr>
            <a:picLocks noChangeAspect="1" noChangeArrowheads="1"/>
          </p:cNvPicPr>
          <p:nvPr/>
        </p:nvPicPr>
        <p:blipFill>
          <a:blip r:embed="rId2"/>
          <a:srcRect/>
          <a:stretch>
            <a:fillRect/>
          </a:stretch>
        </p:blipFill>
        <p:spPr bwMode="auto">
          <a:xfrm>
            <a:off x="0" y="647700"/>
            <a:ext cx="5581650" cy="1016000"/>
          </a:xfrm>
          <a:prstGeom prst="rect">
            <a:avLst/>
          </a:prstGeom>
          <a:noFill/>
          <a:ln w="9525">
            <a:noFill/>
            <a:miter lim="800000"/>
            <a:headEnd/>
            <a:tailEnd/>
          </a:ln>
        </p:spPr>
      </p:pic>
      <p:pic>
        <p:nvPicPr>
          <p:cNvPr id="29698" name="图片 7"/>
          <p:cNvPicPr>
            <a:picLocks noChangeArrowheads="1"/>
          </p:cNvPicPr>
          <p:nvPr/>
        </p:nvPicPr>
        <p:blipFill>
          <a:blip r:embed="rId3"/>
          <a:srcRect/>
          <a:stretch>
            <a:fillRect/>
          </a:stretch>
        </p:blipFill>
        <p:spPr bwMode="auto">
          <a:xfrm>
            <a:off x="9525" y="2744788"/>
            <a:ext cx="5581650" cy="1011237"/>
          </a:xfrm>
          <a:prstGeom prst="rect">
            <a:avLst/>
          </a:prstGeom>
          <a:noFill/>
          <a:ln w="9525">
            <a:noFill/>
            <a:miter lim="800000"/>
            <a:headEnd/>
            <a:tailEnd/>
          </a:ln>
        </p:spPr>
      </p:pic>
      <p:pic>
        <p:nvPicPr>
          <p:cNvPr id="29699" name="图片 8"/>
          <p:cNvPicPr>
            <a:picLocks noChangeArrowheads="1"/>
          </p:cNvPicPr>
          <p:nvPr/>
        </p:nvPicPr>
        <p:blipFill>
          <a:blip r:embed="rId4"/>
          <a:srcRect/>
          <a:stretch>
            <a:fillRect/>
          </a:stretch>
        </p:blipFill>
        <p:spPr bwMode="auto">
          <a:xfrm>
            <a:off x="6383338" y="666750"/>
            <a:ext cx="5581650" cy="1011238"/>
          </a:xfrm>
          <a:prstGeom prst="rect">
            <a:avLst/>
          </a:prstGeom>
          <a:noFill/>
          <a:ln w="9525">
            <a:noFill/>
            <a:miter lim="800000"/>
            <a:headEnd/>
            <a:tailEnd/>
          </a:ln>
        </p:spPr>
      </p:pic>
      <p:pic>
        <p:nvPicPr>
          <p:cNvPr id="29700" name="图片 9"/>
          <p:cNvPicPr>
            <a:picLocks noChangeArrowheads="1"/>
          </p:cNvPicPr>
          <p:nvPr/>
        </p:nvPicPr>
        <p:blipFill>
          <a:blip r:embed="rId5"/>
          <a:srcRect/>
          <a:stretch>
            <a:fillRect/>
          </a:stretch>
        </p:blipFill>
        <p:spPr bwMode="auto">
          <a:xfrm>
            <a:off x="6369050" y="2751138"/>
            <a:ext cx="5581650" cy="1009650"/>
          </a:xfrm>
          <a:prstGeom prst="rect">
            <a:avLst/>
          </a:prstGeom>
          <a:noFill/>
          <a:ln w="9525">
            <a:noFill/>
            <a:miter lim="800000"/>
            <a:headEnd/>
            <a:tailEnd/>
          </a:ln>
        </p:spPr>
      </p:pic>
      <p:pic>
        <p:nvPicPr>
          <p:cNvPr id="29701" name="图片 10"/>
          <p:cNvPicPr>
            <a:picLocks noChangeArrowheads="1"/>
          </p:cNvPicPr>
          <p:nvPr/>
        </p:nvPicPr>
        <p:blipFill>
          <a:blip r:embed="rId6"/>
          <a:srcRect/>
          <a:stretch>
            <a:fillRect/>
          </a:stretch>
        </p:blipFill>
        <p:spPr bwMode="auto">
          <a:xfrm>
            <a:off x="6346825" y="4829175"/>
            <a:ext cx="5581650" cy="1011238"/>
          </a:xfrm>
          <a:prstGeom prst="rect">
            <a:avLst/>
          </a:prstGeom>
          <a:noFill/>
          <a:ln w="9525">
            <a:noFill/>
            <a:miter lim="800000"/>
            <a:headEnd/>
            <a:tailEnd/>
          </a:ln>
        </p:spPr>
      </p:pic>
      <p:pic>
        <p:nvPicPr>
          <p:cNvPr id="29702" name="图片 11"/>
          <p:cNvPicPr>
            <a:picLocks noChangeArrowheads="1"/>
          </p:cNvPicPr>
          <p:nvPr/>
        </p:nvPicPr>
        <p:blipFill>
          <a:blip r:embed="rId7"/>
          <a:srcRect/>
          <a:stretch>
            <a:fillRect/>
          </a:stretch>
        </p:blipFill>
        <p:spPr bwMode="auto">
          <a:xfrm>
            <a:off x="0" y="4818063"/>
            <a:ext cx="5581650" cy="1011237"/>
          </a:xfrm>
          <a:prstGeom prst="rect">
            <a:avLst/>
          </a:prstGeom>
          <a:noFill/>
          <a:ln w="9525">
            <a:noFill/>
            <a:miter lim="800000"/>
            <a:headEnd/>
            <a:tailEnd/>
          </a:ln>
        </p:spPr>
      </p:pic>
      <p:pic>
        <p:nvPicPr>
          <p:cNvPr id="29703" name="图片 13"/>
          <p:cNvPicPr>
            <a:picLocks noChangeAspect="1" noChangeArrowheads="1"/>
          </p:cNvPicPr>
          <p:nvPr/>
        </p:nvPicPr>
        <p:blipFill>
          <a:blip r:embed="rId8"/>
          <a:srcRect/>
          <a:stretch>
            <a:fillRect/>
          </a:stretch>
        </p:blipFill>
        <p:spPr bwMode="auto">
          <a:xfrm>
            <a:off x="0" y="1655763"/>
            <a:ext cx="5581650" cy="1009650"/>
          </a:xfrm>
          <a:prstGeom prst="rect">
            <a:avLst/>
          </a:prstGeom>
          <a:noFill/>
          <a:ln w="9525">
            <a:noFill/>
            <a:miter lim="800000"/>
            <a:headEnd/>
            <a:tailEnd/>
          </a:ln>
        </p:spPr>
      </p:pic>
      <p:pic>
        <p:nvPicPr>
          <p:cNvPr id="29704" name="图片 14"/>
          <p:cNvPicPr>
            <a:picLocks noChangeArrowheads="1"/>
          </p:cNvPicPr>
          <p:nvPr/>
        </p:nvPicPr>
        <p:blipFill>
          <a:blip r:embed="rId9"/>
          <a:srcRect/>
          <a:stretch>
            <a:fillRect/>
          </a:stretch>
        </p:blipFill>
        <p:spPr bwMode="auto">
          <a:xfrm>
            <a:off x="0" y="3751263"/>
            <a:ext cx="5581650" cy="1011237"/>
          </a:xfrm>
          <a:prstGeom prst="rect">
            <a:avLst/>
          </a:prstGeom>
          <a:noFill/>
          <a:ln w="9525">
            <a:noFill/>
            <a:miter lim="800000"/>
            <a:headEnd/>
            <a:tailEnd/>
          </a:ln>
        </p:spPr>
      </p:pic>
      <p:pic>
        <p:nvPicPr>
          <p:cNvPr id="29705" name="图片 15"/>
          <p:cNvPicPr>
            <a:picLocks noChangeArrowheads="1"/>
          </p:cNvPicPr>
          <p:nvPr/>
        </p:nvPicPr>
        <p:blipFill>
          <a:blip r:embed="rId10"/>
          <a:srcRect/>
          <a:stretch>
            <a:fillRect/>
          </a:stretch>
        </p:blipFill>
        <p:spPr bwMode="auto">
          <a:xfrm>
            <a:off x="6375400" y="1665288"/>
            <a:ext cx="5581650" cy="1011237"/>
          </a:xfrm>
          <a:prstGeom prst="rect">
            <a:avLst/>
          </a:prstGeom>
          <a:noFill/>
          <a:ln w="9525">
            <a:noFill/>
            <a:miter lim="800000"/>
            <a:headEnd/>
            <a:tailEnd/>
          </a:ln>
        </p:spPr>
      </p:pic>
      <p:pic>
        <p:nvPicPr>
          <p:cNvPr id="29706" name="图片 16"/>
          <p:cNvPicPr>
            <a:picLocks noChangeArrowheads="1"/>
          </p:cNvPicPr>
          <p:nvPr/>
        </p:nvPicPr>
        <p:blipFill>
          <a:blip r:embed="rId11"/>
          <a:srcRect/>
          <a:stretch>
            <a:fillRect/>
          </a:stretch>
        </p:blipFill>
        <p:spPr bwMode="auto">
          <a:xfrm>
            <a:off x="6359525" y="3757613"/>
            <a:ext cx="5581650" cy="1011237"/>
          </a:xfrm>
          <a:prstGeom prst="rect">
            <a:avLst/>
          </a:prstGeom>
          <a:noFill/>
          <a:ln w="9525">
            <a:noFill/>
            <a:miter lim="800000"/>
            <a:headEnd/>
            <a:tailEnd/>
          </a:ln>
        </p:spPr>
      </p:pic>
      <p:pic>
        <p:nvPicPr>
          <p:cNvPr id="29707" name="图片 17"/>
          <p:cNvPicPr>
            <a:picLocks noChangeArrowheads="1"/>
          </p:cNvPicPr>
          <p:nvPr/>
        </p:nvPicPr>
        <p:blipFill>
          <a:blip r:embed="rId12"/>
          <a:srcRect/>
          <a:stretch>
            <a:fillRect/>
          </a:stretch>
        </p:blipFill>
        <p:spPr bwMode="auto">
          <a:xfrm>
            <a:off x="6350000" y="5832475"/>
            <a:ext cx="5581650" cy="1011238"/>
          </a:xfrm>
          <a:prstGeom prst="rect">
            <a:avLst/>
          </a:prstGeom>
          <a:noFill/>
          <a:ln w="9525">
            <a:noFill/>
            <a:miter lim="800000"/>
            <a:headEnd/>
            <a:tailEnd/>
          </a:ln>
        </p:spPr>
      </p:pic>
      <p:pic>
        <p:nvPicPr>
          <p:cNvPr id="29708" name="图片 18"/>
          <p:cNvPicPr>
            <a:picLocks noChangeArrowheads="1"/>
          </p:cNvPicPr>
          <p:nvPr/>
        </p:nvPicPr>
        <p:blipFill>
          <a:blip r:embed="rId13"/>
          <a:srcRect/>
          <a:stretch>
            <a:fillRect/>
          </a:stretch>
        </p:blipFill>
        <p:spPr bwMode="auto">
          <a:xfrm>
            <a:off x="9525" y="5826125"/>
            <a:ext cx="5581650" cy="1011238"/>
          </a:xfrm>
          <a:prstGeom prst="rect">
            <a:avLst/>
          </a:prstGeom>
          <a:noFill/>
          <a:ln w="9525">
            <a:noFill/>
            <a:miter lim="800000"/>
            <a:headEnd/>
            <a:tailEnd/>
          </a:ln>
        </p:spPr>
      </p:pic>
      <p:sp>
        <p:nvSpPr>
          <p:cNvPr id="29709" name="Text Box 21"/>
          <p:cNvSpPr txBox="1">
            <a:spLocks noChangeArrowheads="1"/>
          </p:cNvSpPr>
          <p:nvPr/>
        </p:nvSpPr>
        <p:spPr bwMode="auto">
          <a:xfrm>
            <a:off x="0" y="142875"/>
            <a:ext cx="12353925" cy="366713"/>
          </a:xfrm>
          <a:prstGeom prst="rect">
            <a:avLst/>
          </a:prstGeom>
          <a:noFill/>
          <a:ln w="9525">
            <a:noFill/>
            <a:miter lim="800000"/>
            <a:headEnd/>
            <a:tailEnd/>
          </a:ln>
        </p:spPr>
        <p:txBody>
          <a:bodyPr>
            <a:spAutoFit/>
          </a:bodyPr>
          <a:lstStyle/>
          <a:p>
            <a:pPr>
              <a:spcBef>
                <a:spcPct val="50000"/>
              </a:spcBef>
            </a:pPr>
            <a:r>
              <a:rPr lang="zh-CN" altLang="en-US"/>
              <a:t>试验在</a:t>
            </a:r>
            <a:r>
              <a:rPr lang="en-US" altLang="zh-CN"/>
              <a:t>21</a:t>
            </a:r>
            <a:r>
              <a:rPr lang="zh-CN" altLang="en-US"/>
              <a:t>个软件缺陷报告数据集上进行，评测指标是</a:t>
            </a:r>
            <a:r>
              <a:rPr lang="zh-CN" altLang="en-US" b="1"/>
              <a:t>准确度</a:t>
            </a:r>
            <a:r>
              <a:rPr lang="zh-CN" altLang="en-US"/>
              <a:t>和</a:t>
            </a:r>
            <a:r>
              <a:rPr lang="en-US" altLang="zh-CN" b="1"/>
              <a:t>F-measure</a:t>
            </a:r>
            <a:r>
              <a:rPr lang="zh-CN" altLang="en-US"/>
              <a:t>，每个结果都是将实验进行</a:t>
            </a:r>
            <a:r>
              <a:rPr lang="en-US" altLang="zh-CN"/>
              <a:t>100</a:t>
            </a:r>
            <a:r>
              <a:rPr lang="zh-CN" altLang="en-US"/>
              <a:t>次求平均的结果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4"/>
          <p:cNvPicPr>
            <a:picLocks noChangeArrowheads="1"/>
          </p:cNvPicPr>
          <p:nvPr/>
        </p:nvPicPr>
        <p:blipFill>
          <a:blip r:embed="rId2"/>
          <a:srcRect/>
          <a:stretch>
            <a:fillRect/>
          </a:stretch>
        </p:blipFill>
        <p:spPr bwMode="auto">
          <a:xfrm>
            <a:off x="2819400" y="314325"/>
            <a:ext cx="5581650" cy="1011238"/>
          </a:xfrm>
          <a:prstGeom prst="rect">
            <a:avLst/>
          </a:prstGeom>
          <a:noFill/>
          <a:ln w="9525">
            <a:noFill/>
            <a:miter lim="800000"/>
            <a:headEnd/>
            <a:tailEnd/>
          </a:ln>
        </p:spPr>
      </p:pic>
      <p:pic>
        <p:nvPicPr>
          <p:cNvPr id="30722" name="图片 12"/>
          <p:cNvPicPr>
            <a:picLocks noChangeArrowheads="1"/>
          </p:cNvPicPr>
          <p:nvPr/>
        </p:nvPicPr>
        <p:blipFill>
          <a:blip r:embed="rId3"/>
          <a:srcRect/>
          <a:stretch>
            <a:fillRect/>
          </a:stretch>
        </p:blipFill>
        <p:spPr bwMode="auto">
          <a:xfrm>
            <a:off x="2809875" y="1333500"/>
            <a:ext cx="5581650" cy="1011238"/>
          </a:xfrm>
          <a:prstGeom prst="rect">
            <a:avLst/>
          </a:prstGeom>
          <a:noFill/>
          <a:ln w="9525">
            <a:noFill/>
            <a:miter lim="800000"/>
            <a:headEnd/>
            <a:tailEnd/>
          </a:ln>
        </p:spPr>
      </p:pic>
      <p:sp>
        <p:nvSpPr>
          <p:cNvPr id="30723" name="Text Box 6"/>
          <p:cNvSpPr txBox="1">
            <a:spLocks noChangeArrowheads="1"/>
          </p:cNvSpPr>
          <p:nvPr/>
        </p:nvSpPr>
        <p:spPr bwMode="auto">
          <a:xfrm>
            <a:off x="1727200" y="2571750"/>
            <a:ext cx="7740650" cy="2838450"/>
          </a:xfrm>
          <a:prstGeom prst="rect">
            <a:avLst/>
          </a:prstGeom>
          <a:noFill/>
          <a:ln w="9525">
            <a:noFill/>
            <a:miter lim="800000"/>
            <a:headEnd/>
            <a:tailEnd/>
          </a:ln>
        </p:spPr>
        <p:txBody>
          <a:bodyPr>
            <a:spAutoFit/>
          </a:bodyPr>
          <a:lstStyle/>
          <a:p>
            <a:pPr>
              <a:spcBef>
                <a:spcPct val="50000"/>
              </a:spcBef>
            </a:pPr>
            <a:r>
              <a:rPr lang="zh-CN" altLang="en-US"/>
              <a:t>欠采样方法是对多数类样例进行随机删减</a:t>
            </a:r>
            <a:r>
              <a:rPr lang="en-US" altLang="zh-CN"/>
              <a:t>,</a:t>
            </a:r>
            <a:r>
              <a:rPr lang="zh-CN" altLang="en-US"/>
              <a:t>可以看出</a:t>
            </a:r>
            <a:r>
              <a:rPr lang="en-US" altLang="zh-CN"/>
              <a:t>,</a:t>
            </a:r>
            <a:r>
              <a:rPr lang="zh-CN" altLang="en-US"/>
              <a:t>因为减少了训练样本的容量</a:t>
            </a:r>
            <a:r>
              <a:rPr lang="en-US" altLang="zh-CN"/>
              <a:t>,</a:t>
            </a:r>
            <a:r>
              <a:rPr lang="zh-CN" altLang="en-US"/>
              <a:t>并且在删减样本的过程中容易丢失重要数据</a:t>
            </a:r>
            <a:r>
              <a:rPr lang="en-US" altLang="zh-CN"/>
              <a:t>,</a:t>
            </a:r>
            <a:r>
              <a:rPr lang="zh-CN" altLang="en-US"/>
              <a:t>所以该方法效果不是很好</a:t>
            </a:r>
            <a:r>
              <a:rPr lang="en-US" altLang="zh-CN"/>
              <a:t>;</a:t>
            </a:r>
            <a:r>
              <a:rPr lang="zh-CN" altLang="en-US"/>
              <a:t>过采样的方法则是对少数类样例进行扩充</a:t>
            </a:r>
            <a:r>
              <a:rPr lang="en-US" altLang="zh-CN"/>
              <a:t>,</a:t>
            </a:r>
            <a:r>
              <a:rPr lang="zh-CN" altLang="en-US"/>
              <a:t>该方法可能会受到冗余数据的影响</a:t>
            </a:r>
            <a:r>
              <a:rPr lang="en-US" altLang="zh-CN"/>
              <a:t>,</a:t>
            </a:r>
            <a:r>
              <a:rPr lang="zh-CN" altLang="en-US"/>
              <a:t>造成分类器过拟合</a:t>
            </a:r>
            <a:r>
              <a:rPr lang="en-US" altLang="zh-CN"/>
              <a:t>,</a:t>
            </a:r>
            <a:r>
              <a:rPr lang="zh-CN" altLang="en-US"/>
              <a:t>对分类器泛化能力造成不好的影响</a:t>
            </a:r>
            <a:r>
              <a:rPr lang="en-US" altLang="zh-CN"/>
              <a:t>;SMOTE</a:t>
            </a:r>
            <a:r>
              <a:rPr lang="zh-CN" altLang="en-US"/>
              <a:t>方法相对表现较好</a:t>
            </a:r>
            <a:r>
              <a:rPr lang="en-US" altLang="zh-CN"/>
              <a:t>,</a:t>
            </a:r>
            <a:r>
              <a:rPr lang="zh-CN" altLang="en-US"/>
              <a:t>但是该方法容易造成类间的</a:t>
            </a:r>
            <a:r>
              <a:rPr lang="en-US" altLang="zh-CN"/>
              <a:t>overlapping</a:t>
            </a:r>
            <a:r>
              <a:rPr lang="zh-CN" altLang="en-US"/>
              <a:t>现象</a:t>
            </a:r>
            <a:r>
              <a:rPr lang="en-US" altLang="zh-CN"/>
              <a:t>,</a:t>
            </a:r>
            <a:r>
              <a:rPr lang="zh-CN" altLang="en-US"/>
              <a:t>即在类别临界面生成样例时</a:t>
            </a:r>
            <a:r>
              <a:rPr lang="en-US" altLang="zh-CN"/>
              <a:t>,</a:t>
            </a:r>
            <a:r>
              <a:rPr lang="zh-CN" altLang="en-US"/>
              <a:t>容易将合成的多数类样例标记成少数类类别</a:t>
            </a:r>
            <a:r>
              <a:rPr lang="en-US" altLang="zh-CN"/>
              <a:t>,</a:t>
            </a:r>
            <a:r>
              <a:rPr lang="zh-CN" altLang="en-US"/>
              <a:t>从而不利于分类器对数据分布特点的学习</a:t>
            </a:r>
            <a:r>
              <a:rPr lang="en-US" altLang="zh-CN"/>
              <a:t>.</a:t>
            </a:r>
            <a:r>
              <a:rPr lang="zh-CN" altLang="en-US"/>
              <a:t>通过比较</a:t>
            </a:r>
            <a:r>
              <a:rPr lang="en-US" altLang="zh-CN"/>
              <a:t>,</a:t>
            </a:r>
            <a:r>
              <a:rPr lang="zh-CN" altLang="en-US"/>
              <a:t>基于代价敏感的平衡方法在绝大部分数据集上都有较好的结果</a:t>
            </a:r>
            <a:r>
              <a:rPr lang="en-US" altLang="zh-CN"/>
              <a:t>,</a:t>
            </a:r>
            <a:r>
              <a:rPr lang="zh-CN" altLang="en-US"/>
              <a:t>而且基于代价的方法表现得更加稳定</a:t>
            </a:r>
            <a:r>
              <a:rPr lang="en-US" altLang="zh-CN"/>
              <a:t>,</a:t>
            </a:r>
            <a:r>
              <a:rPr lang="zh-CN" altLang="en-US"/>
              <a:t>更适合被用于实际的工作中</a:t>
            </a:r>
            <a:r>
              <a:rPr lang="en-US" altLang="zh-CN"/>
              <a:t>.</a:t>
            </a:r>
            <a:r>
              <a:rPr lang="zh-CN" altLang="en-US"/>
              <a:t>从效率上来看</a:t>
            </a:r>
            <a:r>
              <a:rPr lang="en-US" altLang="zh-CN"/>
              <a:t>,</a:t>
            </a:r>
            <a:r>
              <a:rPr lang="zh-CN" altLang="en-US"/>
              <a:t>基于代价的方法不需要事先对数据集进行平衡化的预处理</a:t>
            </a:r>
            <a:r>
              <a:rPr lang="en-US" altLang="zh-CN"/>
              <a:t>,</a:t>
            </a:r>
            <a:r>
              <a:rPr lang="zh-CN" altLang="en-US"/>
              <a:t>而是可以进行端到端的训练</a:t>
            </a:r>
            <a:r>
              <a:rPr lang="en-US" altLang="zh-CN"/>
              <a:t>,</a:t>
            </a:r>
            <a:r>
              <a:rPr lang="zh-CN" altLang="en-US"/>
              <a:t>从而更加满足本文研究领域的需求</a:t>
            </a:r>
            <a:r>
              <a:rPr lang="en-US" altLang="zh-CN"/>
              <a:t>. </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00625" y="1958975"/>
            <a:ext cx="7191375" cy="31353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a:grpSpLocks/>
          </p:cNvGrpSpPr>
          <p:nvPr/>
        </p:nvGrpSpPr>
        <p:grpSpPr bwMode="auto">
          <a:xfrm>
            <a:off x="-12700" y="892175"/>
            <a:ext cx="6621463" cy="1079500"/>
            <a:chOff x="-12700" y="891666"/>
            <a:chExt cx="6621727" cy="1080463"/>
          </a:xfrm>
        </p:grpSpPr>
        <p:sp>
          <p:nvSpPr>
            <p:cNvPr id="31748" name="文本框 12"/>
            <p:cNvSpPr txBox="1">
              <a:spLocks noChangeArrowheads="1"/>
            </p:cNvSpPr>
            <p:nvPr/>
          </p:nvSpPr>
          <p:spPr bwMode="auto">
            <a:xfrm>
              <a:off x="1098594" y="891666"/>
              <a:ext cx="5510433" cy="854837"/>
            </a:xfrm>
            <a:prstGeom prst="rect">
              <a:avLst/>
            </a:prstGeom>
            <a:noFill/>
            <a:ln w="9525">
              <a:noFill/>
              <a:miter lim="800000"/>
              <a:headEnd/>
              <a:tailEnd/>
            </a:ln>
          </p:spPr>
          <p:txBody>
            <a:bodyPr wrap="none">
              <a:spAutoFit/>
            </a:bodyPr>
            <a:lstStyle/>
            <a:p>
              <a:r>
                <a:rPr lang="en-US" altLang="zh-CN" sz="5000">
                  <a:solidFill>
                    <a:srgbClr val="BC1F26"/>
                  </a:solidFill>
                  <a:latin typeface="微软雅黑 Light"/>
                  <a:ea typeface="微软雅黑 Light"/>
                  <a:cs typeface="微软雅黑 Light"/>
                </a:rPr>
                <a:t>03 </a:t>
              </a:r>
              <a:r>
                <a:rPr lang="zh-CN" altLang="en-US" sz="5000">
                  <a:solidFill>
                    <a:srgbClr val="BC1F26"/>
                  </a:solidFill>
                  <a:latin typeface="微软雅黑 Light"/>
                  <a:ea typeface="微软雅黑 Light"/>
                  <a:cs typeface="微软雅黑 Light"/>
                </a:rPr>
                <a:t>主要内容（二）</a:t>
              </a:r>
            </a:p>
          </p:txBody>
        </p:sp>
        <p:grpSp>
          <p:nvGrpSpPr>
            <p:cNvPr id="31749"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7824"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859" y="-40"/>
                <a:ext cx="784256"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32771" name="矩形 21"/>
          <p:cNvSpPr>
            <a:spLocks noChangeArrowheads="1"/>
          </p:cNvSpPr>
          <p:nvPr/>
        </p:nvSpPr>
        <p:spPr bwMode="auto">
          <a:xfrm>
            <a:off x="903288" y="3052763"/>
            <a:ext cx="4198937" cy="639762"/>
          </a:xfrm>
          <a:prstGeom prst="rect">
            <a:avLst/>
          </a:prstGeom>
          <a:noFill/>
          <a:ln w="9525">
            <a:noFill/>
            <a:miter lim="800000"/>
            <a:headEnd/>
            <a:tailEnd/>
          </a:ln>
        </p:spPr>
        <p:txBody>
          <a:bodyPr>
            <a:spAutoFit/>
          </a:bodyPr>
          <a:lstStyle/>
          <a:p>
            <a:pPr>
              <a:lnSpc>
                <a:spcPct val="150000"/>
              </a:lnSpc>
            </a:pPr>
            <a:r>
              <a:rPr lang="zh-CN" altLang="en-US" sz="2400">
                <a:solidFill>
                  <a:srgbClr val="DCD5CB"/>
                </a:solidFill>
                <a:latin typeface="微软雅黑" pitchFamily="34" charset="-122"/>
                <a:ea typeface="微软雅黑" pitchFamily="34" charset="-122"/>
              </a:rPr>
              <a:t>● 基于半监督的类别标注方法 </a:t>
            </a:r>
            <a:endParaRPr lang="en-US" altLang="zh-CN" sz="2400">
              <a:solidFill>
                <a:srgbClr val="DCD5CB"/>
              </a:solidFill>
              <a:latin typeface="微软雅黑" pitchFamily="34" charset="-122"/>
              <a:ea typeface="微软雅黑"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2771"/>
                                        </p:tgtEl>
                                        <p:attrNameLst>
                                          <p:attrName>style.visibility</p:attrName>
                                        </p:attrNameLst>
                                      </p:cBhvr>
                                      <p:to>
                                        <p:strVal val="visible"/>
                                      </p:to>
                                    </p:set>
                                    <p:animEffect transition="in" filter="fade">
                                      <p:cBhvr>
                                        <p:cTn id="10" dur="325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6369050" cy="1060450"/>
            <a:chOff x="0" y="0"/>
            <a:chExt cx="6370177" cy="1061356"/>
          </a:xfrm>
        </p:grpSpPr>
        <p:sp>
          <p:nvSpPr>
            <p:cNvPr id="33801" name="文本框 19"/>
            <p:cNvSpPr txBox="1">
              <a:spLocks noChangeArrowheads="1"/>
            </p:cNvSpPr>
            <p:nvPr/>
          </p:nvSpPr>
          <p:spPr bwMode="auto">
            <a:xfrm>
              <a:off x="1155905" y="276461"/>
              <a:ext cx="5214272" cy="641898"/>
            </a:xfrm>
            <a:prstGeom prst="rect">
              <a:avLst/>
            </a:prstGeom>
            <a:noFill/>
            <a:ln w="9525">
              <a:noFill/>
              <a:miter lim="800000"/>
              <a:headEnd/>
              <a:tailEnd/>
            </a:ln>
          </p:spPr>
          <p:txBody>
            <a:bodyPr wrap="none">
              <a:spAutoFit/>
            </a:bodyPr>
            <a:lstStyle/>
            <a:p>
              <a:r>
                <a:rPr lang="zh-CN" altLang="en-US" sz="3600">
                  <a:solidFill>
                    <a:srgbClr val="BC1F26"/>
                  </a:solidFill>
                  <a:latin typeface="微软雅黑 Light"/>
                  <a:ea typeface="微软雅黑 Light"/>
                  <a:cs typeface="微软雅黑 Light"/>
                </a:rPr>
                <a:t>对无标签数据的学习方法</a:t>
              </a:r>
            </a:p>
          </p:txBody>
        </p:sp>
        <p:grpSp>
          <p:nvGrpSpPr>
            <p:cNvPr id="33802"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46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504"/>
                <a:ext cx="784364" cy="78489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grpSp>
        <p:nvGrpSpPr>
          <p:cNvPr id="3" name="组合 2"/>
          <p:cNvGrpSpPr>
            <a:grpSpLocks/>
          </p:cNvGrpSpPr>
          <p:nvPr/>
        </p:nvGrpSpPr>
        <p:grpSpPr bwMode="auto">
          <a:xfrm>
            <a:off x="6875463" y="1527175"/>
            <a:ext cx="3724275" cy="3675063"/>
            <a:chOff x="7596018" y="2390732"/>
            <a:chExt cx="3725042" cy="3675084"/>
          </a:xfrm>
        </p:grpSpPr>
        <p:sp>
          <p:nvSpPr>
            <p:cNvPr id="33796" name="矩形 16"/>
            <p:cNvSpPr>
              <a:spLocks noChangeArrowheads="1"/>
            </p:cNvSpPr>
            <p:nvPr/>
          </p:nvSpPr>
          <p:spPr bwMode="auto">
            <a:xfrm>
              <a:off x="7686524" y="3284500"/>
              <a:ext cx="3634536" cy="1363670"/>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300">
                  <a:solidFill>
                    <a:srgbClr val="404146"/>
                  </a:solidFill>
                  <a:latin typeface="微软雅黑" pitchFamily="34" charset="-122"/>
                  <a:ea typeface="微软雅黑" pitchFamily="34" charset="-122"/>
                </a:rPr>
                <a:t>传统的人工方法，主要是基于众包技术，发布任务，设置奖励机制，并且制定质量评估方法，通过这些工作将软件缺陷报告进行类别的人工的类别标记。有监督的分类学习算法则可以通过这些标记来学习分类规则。</a:t>
              </a:r>
            </a:p>
          </p:txBody>
        </p:sp>
        <p:sp>
          <p:nvSpPr>
            <p:cNvPr id="33797" name="矩形 28"/>
            <p:cNvSpPr>
              <a:spLocks noChangeArrowheads="1"/>
            </p:cNvSpPr>
            <p:nvPr/>
          </p:nvSpPr>
          <p:spPr bwMode="auto">
            <a:xfrm>
              <a:off x="7686524" y="4702146"/>
              <a:ext cx="3634536" cy="1363670"/>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300">
                  <a:solidFill>
                    <a:srgbClr val="404146"/>
                  </a:solidFill>
                  <a:latin typeface="微软雅黑" pitchFamily="34" charset="-122"/>
                  <a:ea typeface="微软雅黑" pitchFamily="34" charset="-122"/>
                </a:rPr>
                <a:t>我们提出的半监督的学习方法，主要是对无标签数据进行学习，首先在有限的有标签数据集上训练一个进行有监督训练，训练结果是得到一个弱分类器，然后通过这个弱分类器对无标记数据进行分类，选择不确定性低的样例扩充原数据集。</a:t>
              </a:r>
            </a:p>
          </p:txBody>
        </p:sp>
        <p:sp>
          <p:nvSpPr>
            <p:cNvPr id="33798" name="文本框 30"/>
            <p:cNvSpPr txBox="1">
              <a:spLocks noChangeArrowheads="1"/>
            </p:cNvSpPr>
            <p:nvPr/>
          </p:nvSpPr>
          <p:spPr bwMode="auto">
            <a:xfrm>
              <a:off x="7686524" y="2390732"/>
              <a:ext cx="3580550" cy="457203"/>
            </a:xfrm>
            <a:prstGeom prst="rect">
              <a:avLst/>
            </a:prstGeom>
            <a:noFill/>
            <a:ln w="9525">
              <a:noFill/>
              <a:miter lim="800000"/>
              <a:headEnd/>
              <a:tailEnd/>
            </a:ln>
          </p:spPr>
          <p:txBody>
            <a:bodyPr>
              <a:spAutoFit/>
            </a:bodyPr>
            <a:lstStyle/>
            <a:p>
              <a:r>
                <a:rPr lang="zh-CN" altLang="en-US" sz="2400">
                  <a:solidFill>
                    <a:srgbClr val="BC1F26"/>
                  </a:solidFill>
                  <a:latin typeface="微软雅黑" pitchFamily="34" charset="-122"/>
                  <a:ea typeface="微软雅黑" pitchFamily="34" charset="-122"/>
                </a:rPr>
                <a:t>       标记无标签数据</a:t>
              </a:r>
            </a:p>
          </p:txBody>
        </p:sp>
        <p:sp>
          <p:nvSpPr>
            <p:cNvPr id="2" name="矩形 1"/>
            <p:cNvSpPr/>
            <p:nvPr/>
          </p:nvSpPr>
          <p:spPr>
            <a:xfrm>
              <a:off x="7596018" y="3365463"/>
              <a:ext cx="46046" cy="947743"/>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p:cNvSpPr/>
            <p:nvPr/>
          </p:nvSpPr>
          <p:spPr>
            <a:xfrm>
              <a:off x="7596018" y="4783109"/>
              <a:ext cx="46046" cy="947742"/>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33795" name="Picture 14" descr="搜狗截图20181121151204"/>
          <p:cNvPicPr>
            <a:picLocks noChangeAspect="1" noChangeArrowheads="1"/>
          </p:cNvPicPr>
          <p:nvPr/>
        </p:nvPicPr>
        <p:blipFill>
          <a:blip r:embed="rId3"/>
          <a:srcRect/>
          <a:stretch>
            <a:fillRect/>
          </a:stretch>
        </p:blipFill>
        <p:spPr bwMode="auto">
          <a:xfrm>
            <a:off x="2986088" y="1966913"/>
            <a:ext cx="2439987" cy="3292475"/>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17" presetClass="entr" presetSubtype="1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 calcmode="lin" valueType="num">
                                      <p:cBhvr>
                                        <p:cTn id="10" dur="1750" fill="hold"/>
                                        <p:tgtEl>
                                          <p:spTgt spid="3"/>
                                        </p:tgtEl>
                                        <p:attrNameLst>
                                          <p:attrName>ppt_w</p:attrName>
                                        </p:attrNameLst>
                                      </p:cBhvr>
                                      <p:tavLst>
                                        <p:tav tm="0">
                                          <p:val>
                                            <p:fltVal val="0"/>
                                          </p:val>
                                        </p:tav>
                                        <p:tav tm="100000">
                                          <p:val>
                                            <p:strVal val="#ppt_w"/>
                                          </p:val>
                                        </p:tav>
                                      </p:tavLst>
                                    </p:anim>
                                    <p:anim calcmode="lin" valueType="num">
                                      <p:cBhvr>
                                        <p:cTn id="11" dur="1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6369050" cy="1060450"/>
            <a:chOff x="0" y="0"/>
            <a:chExt cx="6370179" cy="1061356"/>
          </a:xfrm>
        </p:grpSpPr>
        <p:sp>
          <p:nvSpPr>
            <p:cNvPr id="35850" name="文本框 19"/>
            <p:cNvSpPr txBox="1">
              <a:spLocks noChangeArrowheads="1"/>
            </p:cNvSpPr>
            <p:nvPr/>
          </p:nvSpPr>
          <p:spPr bwMode="auto">
            <a:xfrm>
              <a:off x="1155905" y="276461"/>
              <a:ext cx="5214274" cy="641898"/>
            </a:xfrm>
            <a:prstGeom prst="rect">
              <a:avLst/>
            </a:prstGeom>
            <a:noFill/>
            <a:ln w="9525">
              <a:noFill/>
              <a:miter lim="800000"/>
              <a:headEnd/>
              <a:tailEnd/>
            </a:ln>
          </p:spPr>
          <p:txBody>
            <a:bodyPr wrap="none">
              <a:spAutoFit/>
            </a:bodyPr>
            <a:lstStyle/>
            <a:p>
              <a:r>
                <a:rPr lang="zh-CN" altLang="en-US" sz="3600">
                  <a:solidFill>
                    <a:srgbClr val="BC1F26"/>
                  </a:solidFill>
                </a:rPr>
                <a:t>对无标签数据的学习方法</a:t>
              </a:r>
            </a:p>
          </p:txBody>
        </p:sp>
        <p:grpSp>
          <p:nvGrpSpPr>
            <p:cNvPr id="35851"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46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504"/>
                <a:ext cx="784364" cy="78489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pic>
        <p:nvPicPr>
          <p:cNvPr id="35842" name="Picture 34" descr="搜狗截图20181121102340"/>
          <p:cNvPicPr>
            <a:picLocks noChangeAspect="1" noChangeArrowheads="1"/>
          </p:cNvPicPr>
          <p:nvPr/>
        </p:nvPicPr>
        <p:blipFill>
          <a:blip r:embed="rId3"/>
          <a:srcRect/>
          <a:stretch>
            <a:fillRect/>
          </a:stretch>
        </p:blipFill>
        <p:spPr bwMode="auto">
          <a:xfrm>
            <a:off x="317500" y="1203325"/>
            <a:ext cx="5981700" cy="2641600"/>
          </a:xfrm>
          <a:prstGeom prst="rect">
            <a:avLst/>
          </a:prstGeom>
          <a:noFill/>
          <a:ln w="9525">
            <a:noFill/>
            <a:miter lim="800000"/>
            <a:headEnd/>
            <a:tailEnd/>
          </a:ln>
        </p:spPr>
      </p:pic>
      <p:pic>
        <p:nvPicPr>
          <p:cNvPr id="35843" name="Picture 35" descr="搜狗截图20181121103125"/>
          <p:cNvPicPr>
            <a:picLocks noChangeAspect="1" noChangeArrowheads="1"/>
          </p:cNvPicPr>
          <p:nvPr/>
        </p:nvPicPr>
        <p:blipFill>
          <a:blip r:embed="rId4"/>
          <a:srcRect/>
          <a:stretch>
            <a:fillRect/>
          </a:stretch>
        </p:blipFill>
        <p:spPr bwMode="auto">
          <a:xfrm>
            <a:off x="4665663" y="2720975"/>
            <a:ext cx="615950" cy="708025"/>
          </a:xfrm>
          <a:prstGeom prst="rect">
            <a:avLst/>
          </a:prstGeom>
          <a:noFill/>
          <a:ln w="9525">
            <a:noFill/>
            <a:miter lim="800000"/>
            <a:headEnd/>
            <a:tailEnd/>
          </a:ln>
        </p:spPr>
      </p:pic>
      <p:pic>
        <p:nvPicPr>
          <p:cNvPr id="35844" name="Picture 10" descr="搜狗截图20181121182631"/>
          <p:cNvPicPr>
            <a:picLocks noChangeAspect="1" noChangeArrowheads="1"/>
          </p:cNvPicPr>
          <p:nvPr/>
        </p:nvPicPr>
        <p:blipFill>
          <a:blip r:embed="rId5"/>
          <a:srcRect/>
          <a:stretch>
            <a:fillRect/>
          </a:stretch>
        </p:blipFill>
        <p:spPr bwMode="auto">
          <a:xfrm>
            <a:off x="303213" y="4038600"/>
            <a:ext cx="5989637" cy="2476500"/>
          </a:xfrm>
          <a:prstGeom prst="rect">
            <a:avLst/>
          </a:prstGeom>
          <a:noFill/>
          <a:ln w="9525">
            <a:noFill/>
            <a:miter lim="800000"/>
            <a:headEnd/>
            <a:tailEnd/>
          </a:ln>
        </p:spPr>
      </p:pic>
      <p:pic>
        <p:nvPicPr>
          <p:cNvPr id="35845" name="Picture 11" descr="搜狗截图20181121182746"/>
          <p:cNvPicPr>
            <a:picLocks noChangeAspect="1" noChangeArrowheads="1"/>
          </p:cNvPicPr>
          <p:nvPr/>
        </p:nvPicPr>
        <p:blipFill>
          <a:blip r:embed="rId6"/>
          <a:srcRect/>
          <a:stretch>
            <a:fillRect/>
          </a:stretch>
        </p:blipFill>
        <p:spPr bwMode="auto">
          <a:xfrm>
            <a:off x="7686675" y="5848350"/>
            <a:ext cx="3505200" cy="465138"/>
          </a:xfrm>
          <a:prstGeom prst="rect">
            <a:avLst/>
          </a:prstGeom>
          <a:noFill/>
          <a:ln w="9525">
            <a:noFill/>
            <a:miter lim="800000"/>
            <a:headEnd/>
            <a:tailEnd/>
          </a:ln>
        </p:spPr>
      </p:pic>
      <p:pic>
        <p:nvPicPr>
          <p:cNvPr id="35846" name="图片 17" descr="1f"/>
          <p:cNvPicPr>
            <a:picLocks noChangeAspect="1" noChangeArrowheads="1"/>
          </p:cNvPicPr>
          <p:nvPr/>
        </p:nvPicPr>
        <p:blipFill>
          <a:blip r:embed="rId7"/>
          <a:srcRect/>
          <a:stretch>
            <a:fillRect/>
          </a:stretch>
        </p:blipFill>
        <p:spPr bwMode="auto">
          <a:xfrm>
            <a:off x="6329363" y="1036638"/>
            <a:ext cx="2884487" cy="2168525"/>
          </a:xfrm>
          <a:prstGeom prst="rect">
            <a:avLst/>
          </a:prstGeom>
          <a:noFill/>
          <a:ln w="9525">
            <a:noFill/>
            <a:miter lim="800000"/>
            <a:headEnd/>
            <a:tailEnd/>
          </a:ln>
        </p:spPr>
      </p:pic>
      <p:pic>
        <p:nvPicPr>
          <p:cNvPr id="35847" name="图片 18" descr="2f"/>
          <p:cNvPicPr>
            <a:picLocks noChangeAspect="1" noChangeArrowheads="1"/>
          </p:cNvPicPr>
          <p:nvPr/>
        </p:nvPicPr>
        <p:blipFill>
          <a:blip r:embed="rId8"/>
          <a:srcRect/>
          <a:stretch>
            <a:fillRect/>
          </a:stretch>
        </p:blipFill>
        <p:spPr bwMode="auto">
          <a:xfrm>
            <a:off x="9229725" y="1055688"/>
            <a:ext cx="2895600" cy="2133600"/>
          </a:xfrm>
          <a:prstGeom prst="rect">
            <a:avLst/>
          </a:prstGeom>
          <a:noFill/>
          <a:ln w="9525">
            <a:noFill/>
            <a:miter lim="800000"/>
            <a:headEnd/>
            <a:tailEnd/>
          </a:ln>
        </p:spPr>
      </p:pic>
      <p:pic>
        <p:nvPicPr>
          <p:cNvPr id="35848" name="图片 19" descr="3f"/>
          <p:cNvPicPr>
            <a:picLocks noChangeAspect="1" noChangeArrowheads="1"/>
          </p:cNvPicPr>
          <p:nvPr/>
        </p:nvPicPr>
        <p:blipFill>
          <a:blip r:embed="rId9"/>
          <a:srcRect/>
          <a:stretch>
            <a:fillRect/>
          </a:stretch>
        </p:blipFill>
        <p:spPr bwMode="auto">
          <a:xfrm>
            <a:off x="6346825" y="3448050"/>
            <a:ext cx="2889250" cy="2181225"/>
          </a:xfrm>
          <a:prstGeom prst="rect">
            <a:avLst/>
          </a:prstGeom>
          <a:noFill/>
          <a:ln w="9525">
            <a:noFill/>
            <a:miter lim="800000"/>
            <a:headEnd/>
            <a:tailEnd/>
          </a:ln>
        </p:spPr>
      </p:pic>
      <p:pic>
        <p:nvPicPr>
          <p:cNvPr id="35849" name="图片 11" descr="4f"/>
          <p:cNvPicPr>
            <a:picLocks noChangeAspect="1" noChangeArrowheads="1"/>
          </p:cNvPicPr>
          <p:nvPr/>
        </p:nvPicPr>
        <p:blipFill>
          <a:blip r:embed="rId10"/>
          <a:srcRect/>
          <a:stretch>
            <a:fillRect/>
          </a:stretch>
        </p:blipFill>
        <p:spPr bwMode="auto">
          <a:xfrm>
            <a:off x="9256713" y="3455988"/>
            <a:ext cx="2860675" cy="2151062"/>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表 1"/>
          <p:cNvPicPr>
            <a:picLocks noChangeAspect="1" noChangeArrowheads="1"/>
          </p:cNvPicPr>
          <p:nvPr/>
        </p:nvPicPr>
        <p:blipFill>
          <a:blip r:embed="rId3"/>
          <a:srcRect/>
          <a:stretch>
            <a:fillRect/>
          </a:stretch>
        </p:blipFill>
        <p:spPr bwMode="auto">
          <a:xfrm>
            <a:off x="0" y="0"/>
            <a:ext cx="2173288" cy="1381125"/>
          </a:xfrm>
          <a:prstGeom prst="rect">
            <a:avLst/>
          </a:prstGeom>
          <a:noFill/>
          <a:ln w="9525">
            <a:noFill/>
            <a:miter lim="800000"/>
            <a:headEnd/>
            <a:tailEnd/>
          </a:ln>
        </p:spPr>
      </p:pic>
      <p:pic>
        <p:nvPicPr>
          <p:cNvPr id="37890" name="Picture 37"/>
          <p:cNvPicPr>
            <a:picLocks noChangeAspect="1" noChangeArrowheads="1"/>
          </p:cNvPicPr>
          <p:nvPr/>
        </p:nvPicPr>
        <p:blipFill>
          <a:blip r:embed="rId4"/>
          <a:srcRect/>
          <a:stretch>
            <a:fillRect/>
          </a:stretch>
        </p:blipFill>
        <p:spPr bwMode="auto">
          <a:xfrm>
            <a:off x="2503488" y="0"/>
            <a:ext cx="2178050" cy="1384300"/>
          </a:xfrm>
          <a:prstGeom prst="rect">
            <a:avLst/>
          </a:prstGeom>
          <a:noFill/>
          <a:ln w="9525">
            <a:noFill/>
            <a:miter lim="800000"/>
            <a:headEnd/>
            <a:tailEnd/>
          </a:ln>
        </p:spPr>
      </p:pic>
      <p:pic>
        <p:nvPicPr>
          <p:cNvPr id="37891" name="Picture 38"/>
          <p:cNvPicPr>
            <a:picLocks noChangeAspect="1" noChangeArrowheads="1"/>
          </p:cNvPicPr>
          <p:nvPr/>
        </p:nvPicPr>
        <p:blipFill>
          <a:blip r:embed="rId5"/>
          <a:srcRect/>
          <a:stretch>
            <a:fillRect/>
          </a:stretch>
        </p:blipFill>
        <p:spPr bwMode="auto">
          <a:xfrm>
            <a:off x="4951413" y="0"/>
            <a:ext cx="2178050" cy="1384300"/>
          </a:xfrm>
          <a:prstGeom prst="rect">
            <a:avLst/>
          </a:prstGeom>
          <a:noFill/>
          <a:ln w="9525">
            <a:noFill/>
            <a:miter lim="800000"/>
            <a:headEnd/>
            <a:tailEnd/>
          </a:ln>
        </p:spPr>
      </p:pic>
      <p:pic>
        <p:nvPicPr>
          <p:cNvPr id="37892" name="Picture 39"/>
          <p:cNvPicPr>
            <a:picLocks noChangeAspect="1" noChangeArrowheads="1"/>
          </p:cNvPicPr>
          <p:nvPr/>
        </p:nvPicPr>
        <p:blipFill>
          <a:blip r:embed="rId6"/>
          <a:srcRect/>
          <a:stretch>
            <a:fillRect/>
          </a:stretch>
        </p:blipFill>
        <p:spPr bwMode="auto">
          <a:xfrm>
            <a:off x="7350125" y="0"/>
            <a:ext cx="2178050" cy="1384300"/>
          </a:xfrm>
          <a:prstGeom prst="rect">
            <a:avLst/>
          </a:prstGeom>
          <a:noFill/>
          <a:ln w="9525">
            <a:noFill/>
            <a:miter lim="800000"/>
            <a:headEnd/>
            <a:tailEnd/>
          </a:ln>
        </p:spPr>
      </p:pic>
      <p:pic>
        <p:nvPicPr>
          <p:cNvPr id="37893" name="Picture 40"/>
          <p:cNvPicPr>
            <a:picLocks noChangeAspect="1" noChangeArrowheads="1"/>
          </p:cNvPicPr>
          <p:nvPr/>
        </p:nvPicPr>
        <p:blipFill>
          <a:blip r:embed="rId7"/>
          <a:srcRect/>
          <a:stretch>
            <a:fillRect/>
          </a:stretch>
        </p:blipFill>
        <p:spPr bwMode="auto">
          <a:xfrm>
            <a:off x="9764713" y="0"/>
            <a:ext cx="2173287" cy="1382713"/>
          </a:xfrm>
          <a:prstGeom prst="rect">
            <a:avLst/>
          </a:prstGeom>
          <a:noFill/>
          <a:ln w="9525">
            <a:noFill/>
            <a:miter lim="800000"/>
            <a:headEnd/>
            <a:tailEnd/>
          </a:ln>
        </p:spPr>
      </p:pic>
      <p:pic>
        <p:nvPicPr>
          <p:cNvPr id="37894" name="Picture 41"/>
          <p:cNvPicPr>
            <a:picLocks noChangeArrowheads="1"/>
          </p:cNvPicPr>
          <p:nvPr/>
        </p:nvPicPr>
        <p:blipFill>
          <a:blip r:embed="rId8"/>
          <a:srcRect/>
          <a:stretch>
            <a:fillRect/>
          </a:stretch>
        </p:blipFill>
        <p:spPr bwMode="auto">
          <a:xfrm>
            <a:off x="-9525" y="1358900"/>
            <a:ext cx="2173288" cy="1382713"/>
          </a:xfrm>
          <a:prstGeom prst="rect">
            <a:avLst/>
          </a:prstGeom>
          <a:noFill/>
          <a:ln w="9525">
            <a:noFill/>
            <a:miter lim="800000"/>
            <a:headEnd/>
            <a:tailEnd/>
          </a:ln>
        </p:spPr>
      </p:pic>
      <p:pic>
        <p:nvPicPr>
          <p:cNvPr id="37895" name="Picture 42"/>
          <p:cNvPicPr>
            <a:picLocks noChangeAspect="1" noChangeArrowheads="1"/>
          </p:cNvPicPr>
          <p:nvPr/>
        </p:nvPicPr>
        <p:blipFill>
          <a:blip r:embed="rId9"/>
          <a:srcRect/>
          <a:stretch>
            <a:fillRect/>
          </a:stretch>
        </p:blipFill>
        <p:spPr bwMode="auto">
          <a:xfrm>
            <a:off x="2495550" y="1395413"/>
            <a:ext cx="2173288" cy="1382712"/>
          </a:xfrm>
          <a:prstGeom prst="rect">
            <a:avLst/>
          </a:prstGeom>
          <a:noFill/>
          <a:ln w="9525">
            <a:noFill/>
            <a:miter lim="800000"/>
            <a:headEnd/>
            <a:tailEnd/>
          </a:ln>
        </p:spPr>
      </p:pic>
      <p:pic>
        <p:nvPicPr>
          <p:cNvPr id="37896" name="Picture 43"/>
          <p:cNvPicPr>
            <a:picLocks noChangeAspect="1" noChangeArrowheads="1"/>
          </p:cNvPicPr>
          <p:nvPr/>
        </p:nvPicPr>
        <p:blipFill>
          <a:blip r:embed="rId10"/>
          <a:srcRect/>
          <a:stretch>
            <a:fillRect/>
          </a:stretch>
        </p:blipFill>
        <p:spPr bwMode="auto">
          <a:xfrm>
            <a:off x="4953000" y="1387475"/>
            <a:ext cx="2173288" cy="1382713"/>
          </a:xfrm>
          <a:prstGeom prst="rect">
            <a:avLst/>
          </a:prstGeom>
          <a:noFill/>
          <a:ln w="9525">
            <a:noFill/>
            <a:miter lim="800000"/>
            <a:headEnd/>
            <a:tailEnd/>
          </a:ln>
        </p:spPr>
      </p:pic>
      <p:pic>
        <p:nvPicPr>
          <p:cNvPr id="37897" name="Picture 44"/>
          <p:cNvPicPr>
            <a:picLocks noChangeAspect="1" noChangeArrowheads="1"/>
          </p:cNvPicPr>
          <p:nvPr/>
        </p:nvPicPr>
        <p:blipFill>
          <a:blip r:embed="rId11"/>
          <a:srcRect/>
          <a:stretch>
            <a:fillRect/>
          </a:stretch>
        </p:blipFill>
        <p:spPr bwMode="auto">
          <a:xfrm>
            <a:off x="7350125" y="1368425"/>
            <a:ext cx="2173288" cy="1382713"/>
          </a:xfrm>
          <a:prstGeom prst="rect">
            <a:avLst/>
          </a:prstGeom>
          <a:noFill/>
          <a:ln w="9525">
            <a:noFill/>
            <a:miter lim="800000"/>
            <a:headEnd/>
            <a:tailEnd/>
          </a:ln>
        </p:spPr>
      </p:pic>
      <p:pic>
        <p:nvPicPr>
          <p:cNvPr id="37898" name="Picture 45"/>
          <p:cNvPicPr>
            <a:picLocks noChangeAspect="1" noChangeArrowheads="1"/>
          </p:cNvPicPr>
          <p:nvPr/>
        </p:nvPicPr>
        <p:blipFill>
          <a:blip r:embed="rId12"/>
          <a:srcRect/>
          <a:stretch>
            <a:fillRect/>
          </a:stretch>
        </p:blipFill>
        <p:spPr bwMode="auto">
          <a:xfrm>
            <a:off x="9767888" y="1368425"/>
            <a:ext cx="2173287" cy="1382713"/>
          </a:xfrm>
          <a:prstGeom prst="rect">
            <a:avLst/>
          </a:prstGeom>
          <a:noFill/>
          <a:ln w="9525">
            <a:noFill/>
            <a:miter lim="800000"/>
            <a:headEnd/>
            <a:tailEnd/>
          </a:ln>
        </p:spPr>
      </p:pic>
      <p:pic>
        <p:nvPicPr>
          <p:cNvPr id="37899" name="Picture 46"/>
          <p:cNvPicPr>
            <a:picLocks noChangeAspect="1" noChangeArrowheads="1"/>
          </p:cNvPicPr>
          <p:nvPr/>
        </p:nvPicPr>
        <p:blipFill>
          <a:blip r:embed="rId13"/>
          <a:srcRect/>
          <a:stretch>
            <a:fillRect/>
          </a:stretch>
        </p:blipFill>
        <p:spPr bwMode="auto">
          <a:xfrm>
            <a:off x="-9525" y="2736850"/>
            <a:ext cx="2173288" cy="1382713"/>
          </a:xfrm>
          <a:prstGeom prst="rect">
            <a:avLst/>
          </a:prstGeom>
          <a:noFill/>
          <a:ln w="9525">
            <a:noFill/>
            <a:miter lim="800000"/>
            <a:headEnd/>
            <a:tailEnd/>
          </a:ln>
        </p:spPr>
      </p:pic>
      <p:pic>
        <p:nvPicPr>
          <p:cNvPr id="37900" name="图片 228"/>
          <p:cNvPicPr>
            <a:picLocks noChangeAspect="1" noChangeArrowheads="1"/>
          </p:cNvPicPr>
          <p:nvPr/>
        </p:nvPicPr>
        <p:blipFill>
          <a:blip r:embed="rId14"/>
          <a:srcRect/>
          <a:stretch>
            <a:fillRect/>
          </a:stretch>
        </p:blipFill>
        <p:spPr bwMode="auto">
          <a:xfrm>
            <a:off x="2493963" y="2774950"/>
            <a:ext cx="2173287" cy="1382713"/>
          </a:xfrm>
          <a:prstGeom prst="rect">
            <a:avLst/>
          </a:prstGeom>
          <a:noFill/>
          <a:ln w="9525">
            <a:noFill/>
            <a:miter lim="800000"/>
            <a:headEnd/>
            <a:tailEnd/>
          </a:ln>
        </p:spPr>
      </p:pic>
      <p:pic>
        <p:nvPicPr>
          <p:cNvPr id="37901" name="Picture 48"/>
          <p:cNvPicPr>
            <a:picLocks noChangeAspect="1" noChangeArrowheads="1"/>
          </p:cNvPicPr>
          <p:nvPr/>
        </p:nvPicPr>
        <p:blipFill>
          <a:blip r:embed="rId15"/>
          <a:srcRect/>
          <a:stretch>
            <a:fillRect/>
          </a:stretch>
        </p:blipFill>
        <p:spPr bwMode="auto">
          <a:xfrm>
            <a:off x="4943475" y="2776538"/>
            <a:ext cx="2173288" cy="1382712"/>
          </a:xfrm>
          <a:prstGeom prst="rect">
            <a:avLst/>
          </a:prstGeom>
          <a:noFill/>
          <a:ln w="9525">
            <a:noFill/>
            <a:miter lim="800000"/>
            <a:headEnd/>
            <a:tailEnd/>
          </a:ln>
        </p:spPr>
      </p:pic>
      <p:pic>
        <p:nvPicPr>
          <p:cNvPr id="37902" name="Picture 49"/>
          <p:cNvPicPr>
            <a:picLocks noChangeAspect="1" noChangeArrowheads="1"/>
          </p:cNvPicPr>
          <p:nvPr/>
        </p:nvPicPr>
        <p:blipFill>
          <a:blip r:embed="rId16"/>
          <a:srcRect/>
          <a:stretch>
            <a:fillRect/>
          </a:stretch>
        </p:blipFill>
        <p:spPr bwMode="auto">
          <a:xfrm>
            <a:off x="7348538" y="2751138"/>
            <a:ext cx="2173287" cy="1382712"/>
          </a:xfrm>
          <a:prstGeom prst="rect">
            <a:avLst/>
          </a:prstGeom>
          <a:noFill/>
          <a:ln w="9525">
            <a:noFill/>
            <a:miter lim="800000"/>
            <a:headEnd/>
            <a:tailEnd/>
          </a:ln>
        </p:spPr>
      </p:pic>
      <p:pic>
        <p:nvPicPr>
          <p:cNvPr id="37903" name="Picture 50"/>
          <p:cNvPicPr>
            <a:picLocks noChangeAspect="1" noChangeArrowheads="1"/>
          </p:cNvPicPr>
          <p:nvPr/>
        </p:nvPicPr>
        <p:blipFill>
          <a:blip r:embed="rId17"/>
          <a:srcRect/>
          <a:stretch>
            <a:fillRect/>
          </a:stretch>
        </p:blipFill>
        <p:spPr bwMode="auto">
          <a:xfrm>
            <a:off x="9771063" y="2755900"/>
            <a:ext cx="2173287" cy="1382713"/>
          </a:xfrm>
          <a:prstGeom prst="rect">
            <a:avLst/>
          </a:prstGeom>
          <a:noFill/>
          <a:ln w="9525">
            <a:noFill/>
            <a:miter lim="800000"/>
            <a:headEnd/>
            <a:tailEnd/>
          </a:ln>
        </p:spPr>
      </p:pic>
      <p:pic>
        <p:nvPicPr>
          <p:cNvPr id="37904" name="Picture 51"/>
          <p:cNvPicPr>
            <a:picLocks noChangeAspect="1" noChangeArrowheads="1"/>
          </p:cNvPicPr>
          <p:nvPr/>
        </p:nvPicPr>
        <p:blipFill>
          <a:blip r:embed="rId18"/>
          <a:srcRect/>
          <a:stretch>
            <a:fillRect/>
          </a:stretch>
        </p:blipFill>
        <p:spPr bwMode="auto">
          <a:xfrm>
            <a:off x="-9525" y="4100513"/>
            <a:ext cx="2173288" cy="1382712"/>
          </a:xfrm>
          <a:prstGeom prst="rect">
            <a:avLst/>
          </a:prstGeom>
          <a:noFill/>
          <a:ln w="9525">
            <a:noFill/>
            <a:miter lim="800000"/>
            <a:headEnd/>
            <a:tailEnd/>
          </a:ln>
        </p:spPr>
      </p:pic>
      <p:pic>
        <p:nvPicPr>
          <p:cNvPr id="37905" name="Picture 52"/>
          <p:cNvPicPr>
            <a:picLocks noChangeAspect="1" noChangeArrowheads="1"/>
          </p:cNvPicPr>
          <p:nvPr/>
        </p:nvPicPr>
        <p:blipFill>
          <a:blip r:embed="rId19"/>
          <a:srcRect/>
          <a:stretch>
            <a:fillRect/>
          </a:stretch>
        </p:blipFill>
        <p:spPr bwMode="auto">
          <a:xfrm>
            <a:off x="2476500" y="4157663"/>
            <a:ext cx="2173288" cy="1382712"/>
          </a:xfrm>
          <a:prstGeom prst="rect">
            <a:avLst/>
          </a:prstGeom>
          <a:noFill/>
          <a:ln w="9525">
            <a:noFill/>
            <a:miter lim="800000"/>
            <a:headEnd/>
            <a:tailEnd/>
          </a:ln>
        </p:spPr>
      </p:pic>
      <p:pic>
        <p:nvPicPr>
          <p:cNvPr id="37906" name="Picture 53"/>
          <p:cNvPicPr>
            <a:picLocks noChangeAspect="1" noChangeArrowheads="1"/>
          </p:cNvPicPr>
          <p:nvPr/>
        </p:nvPicPr>
        <p:blipFill>
          <a:blip r:embed="rId20"/>
          <a:srcRect/>
          <a:stretch>
            <a:fillRect/>
          </a:stretch>
        </p:blipFill>
        <p:spPr bwMode="auto">
          <a:xfrm>
            <a:off x="4953000" y="4148138"/>
            <a:ext cx="2173288" cy="1382712"/>
          </a:xfrm>
          <a:prstGeom prst="rect">
            <a:avLst/>
          </a:prstGeom>
          <a:noFill/>
          <a:ln w="9525">
            <a:noFill/>
            <a:miter lim="800000"/>
            <a:headEnd/>
            <a:tailEnd/>
          </a:ln>
        </p:spPr>
      </p:pic>
      <p:pic>
        <p:nvPicPr>
          <p:cNvPr id="37907" name="Picture 55"/>
          <p:cNvPicPr>
            <a:picLocks noChangeAspect="1" noChangeArrowheads="1"/>
          </p:cNvPicPr>
          <p:nvPr/>
        </p:nvPicPr>
        <p:blipFill>
          <a:blip r:embed="rId21"/>
          <a:srcRect/>
          <a:stretch>
            <a:fillRect/>
          </a:stretch>
        </p:blipFill>
        <p:spPr bwMode="auto">
          <a:xfrm>
            <a:off x="7343775" y="4137025"/>
            <a:ext cx="2173288" cy="1382713"/>
          </a:xfrm>
          <a:prstGeom prst="rect">
            <a:avLst/>
          </a:prstGeom>
          <a:noFill/>
          <a:ln w="9525">
            <a:noFill/>
            <a:miter lim="800000"/>
            <a:headEnd/>
            <a:tailEnd/>
          </a:ln>
        </p:spPr>
      </p:pic>
      <p:pic>
        <p:nvPicPr>
          <p:cNvPr id="37908" name="Picture 56"/>
          <p:cNvPicPr>
            <a:picLocks noChangeAspect="1" noChangeArrowheads="1"/>
          </p:cNvPicPr>
          <p:nvPr/>
        </p:nvPicPr>
        <p:blipFill>
          <a:blip r:embed="rId22"/>
          <a:srcRect/>
          <a:stretch>
            <a:fillRect/>
          </a:stretch>
        </p:blipFill>
        <p:spPr bwMode="auto">
          <a:xfrm>
            <a:off x="9782175" y="4130675"/>
            <a:ext cx="2173288" cy="1382713"/>
          </a:xfrm>
          <a:prstGeom prst="rect">
            <a:avLst/>
          </a:prstGeom>
          <a:noFill/>
          <a:ln w="9525">
            <a:noFill/>
            <a:miter lim="800000"/>
            <a:headEnd/>
            <a:tailEnd/>
          </a:ln>
        </p:spPr>
      </p:pic>
      <p:pic>
        <p:nvPicPr>
          <p:cNvPr id="37909" name="Picture 57"/>
          <p:cNvPicPr>
            <a:picLocks noChangeArrowheads="1"/>
          </p:cNvPicPr>
          <p:nvPr/>
        </p:nvPicPr>
        <p:blipFill>
          <a:blip r:embed="rId23"/>
          <a:srcRect/>
          <a:stretch>
            <a:fillRect/>
          </a:stretch>
        </p:blipFill>
        <p:spPr bwMode="auto">
          <a:xfrm>
            <a:off x="-6350" y="5476875"/>
            <a:ext cx="2173288" cy="1382713"/>
          </a:xfrm>
          <a:prstGeom prst="rect">
            <a:avLst/>
          </a:prstGeom>
          <a:noFill/>
          <a:ln w="9525">
            <a:noFill/>
            <a:miter lim="800000"/>
            <a:headEnd/>
            <a:tailEnd/>
          </a:ln>
        </p:spPr>
      </p:pic>
    </p:spTree>
  </p:cSld>
  <p:clrMapOvr>
    <a:masterClrMapping/>
  </p:clrMapOvr>
  <p:transition advClick="0" advTm="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12700" y="892175"/>
            <a:ext cx="6621463" cy="1079500"/>
            <a:chOff x="-12700" y="891666"/>
            <a:chExt cx="6621278" cy="1080463"/>
          </a:xfrm>
        </p:grpSpPr>
        <p:sp>
          <p:nvSpPr>
            <p:cNvPr id="39940" name="文本框 12"/>
            <p:cNvSpPr txBox="1">
              <a:spLocks noChangeArrowheads="1"/>
            </p:cNvSpPr>
            <p:nvPr/>
          </p:nvSpPr>
          <p:spPr bwMode="auto">
            <a:xfrm>
              <a:off x="1098519" y="891666"/>
              <a:ext cx="5510059" cy="854837"/>
            </a:xfrm>
            <a:prstGeom prst="rect">
              <a:avLst/>
            </a:prstGeom>
            <a:noFill/>
            <a:ln w="9525">
              <a:noFill/>
              <a:miter lim="800000"/>
              <a:headEnd/>
              <a:tailEnd/>
            </a:ln>
          </p:spPr>
          <p:txBody>
            <a:bodyPr wrap="none">
              <a:spAutoFit/>
            </a:bodyPr>
            <a:lstStyle/>
            <a:p>
              <a:r>
                <a:rPr lang="en-US" altLang="zh-CN" sz="5000">
                  <a:solidFill>
                    <a:srgbClr val="BC1F26"/>
                  </a:solidFill>
                  <a:latin typeface="微软雅黑 Light"/>
                  <a:ea typeface="微软雅黑 Light"/>
                  <a:cs typeface="微软雅黑 Light"/>
                </a:rPr>
                <a:t>04 </a:t>
              </a:r>
              <a:r>
                <a:rPr lang="zh-CN" altLang="en-US" sz="5000">
                  <a:solidFill>
                    <a:srgbClr val="BC1F26"/>
                  </a:solidFill>
                  <a:latin typeface="微软雅黑 Light"/>
                  <a:ea typeface="微软雅黑 Light"/>
                  <a:cs typeface="微软雅黑 Light"/>
                </a:rPr>
                <a:t>主要内容（三）</a:t>
              </a:r>
            </a:p>
          </p:txBody>
        </p:sp>
        <p:grpSp>
          <p:nvGrpSpPr>
            <p:cNvPr id="39941"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7805"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840" y="-40"/>
                <a:ext cx="784203"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81923" name="矩形 21"/>
          <p:cNvSpPr>
            <a:spLocks noChangeArrowheads="1"/>
          </p:cNvSpPr>
          <p:nvPr/>
        </p:nvSpPr>
        <p:spPr bwMode="auto">
          <a:xfrm>
            <a:off x="541338" y="3024188"/>
            <a:ext cx="4584700" cy="639762"/>
          </a:xfrm>
          <a:prstGeom prst="rect">
            <a:avLst/>
          </a:prstGeom>
          <a:noFill/>
          <a:ln w="9525">
            <a:noFill/>
            <a:miter lim="800000"/>
            <a:headEnd/>
            <a:tailEnd/>
          </a:ln>
        </p:spPr>
        <p:txBody>
          <a:bodyPr>
            <a:spAutoFit/>
          </a:bodyPr>
          <a:lstStyle/>
          <a:p>
            <a:pPr>
              <a:lnSpc>
                <a:spcPct val="150000"/>
              </a:lnSpc>
            </a:pPr>
            <a:r>
              <a:rPr lang="zh-CN" altLang="en-US" sz="2400">
                <a:solidFill>
                  <a:srgbClr val="DCD5CB"/>
                </a:solidFill>
                <a:latin typeface="微软雅黑" pitchFamily="34" charset="-122"/>
                <a:ea typeface="微软雅黑" pitchFamily="34" charset="-122"/>
              </a:rPr>
              <a:t>● 基于样本迁移的数据扩充方法</a:t>
            </a:r>
          </a:p>
        </p:txBody>
      </p:sp>
      <p:pic>
        <p:nvPicPr>
          <p:cNvPr id="39939" name="Picture 10" descr="timg"/>
          <p:cNvPicPr>
            <a:picLocks noChangeArrowheads="1"/>
          </p:cNvPicPr>
          <p:nvPr/>
        </p:nvPicPr>
        <p:blipFill>
          <a:blip r:embed="rId3"/>
          <a:srcRect/>
          <a:stretch>
            <a:fillRect/>
          </a:stretch>
        </p:blipFill>
        <p:spPr bwMode="auto">
          <a:xfrm>
            <a:off x="5002213" y="1965325"/>
            <a:ext cx="7189787" cy="3135313"/>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81923"/>
                                        </p:tgtEl>
                                        <p:attrNameLst>
                                          <p:attrName>style.visibility</p:attrName>
                                        </p:attrNameLst>
                                      </p:cBhvr>
                                      <p:to>
                                        <p:strVal val="visible"/>
                                      </p:to>
                                    </p:set>
                                    <p:animEffect transition="in" filter="fade">
                                      <p:cBhvr>
                                        <p:cTn id="10" dur="3250"/>
                                        <p:tgtEl>
                                          <p:spTgt spid="8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3879850" cy="1130300"/>
            <a:chOff x="0" y="0"/>
            <a:chExt cx="3880536" cy="1130798"/>
          </a:xfrm>
        </p:grpSpPr>
        <p:sp>
          <p:nvSpPr>
            <p:cNvPr id="42018" name="文本框 19"/>
            <p:cNvSpPr txBox="1">
              <a:spLocks noChangeArrowheads="1"/>
            </p:cNvSpPr>
            <p:nvPr/>
          </p:nvSpPr>
          <p:spPr bwMode="auto">
            <a:xfrm>
              <a:off x="1155904" y="276347"/>
              <a:ext cx="2724632"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迁移学习</a:t>
              </a:r>
            </a:p>
          </p:txBody>
        </p:sp>
        <p:grpSp>
          <p:nvGrpSpPr>
            <p:cNvPr id="42019"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graphicFrame>
        <p:nvGraphicFramePr>
          <p:cNvPr id="84118" name="Group 150"/>
          <p:cNvGraphicFramePr>
            <a:graphicFrameLocks noGrp="1"/>
          </p:cNvGraphicFramePr>
          <p:nvPr/>
        </p:nvGraphicFramePr>
        <p:xfrm>
          <a:off x="311150" y="2724150"/>
          <a:ext cx="6821488" cy="2981325"/>
        </p:xfrm>
        <a:graphic>
          <a:graphicData uri="http://schemas.openxmlformats.org/drawingml/2006/table">
            <a:tbl>
              <a:tblPr/>
              <a:tblGrid>
                <a:gridCol w="1704975"/>
                <a:gridCol w="1706563"/>
                <a:gridCol w="1704975"/>
                <a:gridCol w="1704975"/>
              </a:tblGrid>
              <a:tr h="5254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机器学习类型</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源域和目标域</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源任务和目标任务</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022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传统机器学习</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相同</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相同</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0225">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迁移学习</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归纳迁移学习 </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相同</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不同但相关</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02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无监督迁移学习</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不同但相关</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charset="-122"/>
                          <a:cs typeface="Times New Roman" pitchFamily="18" charset="0"/>
                        </a:rPr>
                        <a:t>不同但相关</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02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BC1F26"/>
                          </a:solidFill>
                          <a:effectLst/>
                          <a:latin typeface="Arial" charset="0"/>
                          <a:ea typeface="宋体" charset="-122"/>
                          <a:cs typeface="Times New Roman" pitchFamily="18" charset="0"/>
                        </a:rPr>
                        <a:t>直推式迁移学习</a:t>
                      </a:r>
                      <a:endParaRPr kumimoji="0" lang="zh-CN" altLang="en-US" sz="1800" b="1" i="0" u="none" strike="noStrike" cap="none" normalizeH="0" baseline="0" smtClean="0">
                        <a:ln>
                          <a:noFill/>
                        </a:ln>
                        <a:solidFill>
                          <a:srgbClr val="BC1F26"/>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BC1F26"/>
                          </a:solidFill>
                          <a:effectLst/>
                          <a:latin typeface="Arial" charset="0"/>
                          <a:ea typeface="宋体" charset="-122"/>
                          <a:cs typeface="Times New Roman" pitchFamily="18" charset="0"/>
                        </a:rPr>
                        <a:t>不同但相关</a:t>
                      </a:r>
                      <a:endParaRPr kumimoji="0" lang="zh-CN" altLang="en-US" sz="1800" b="1" i="0" u="none" strike="noStrike" cap="none" normalizeH="0" baseline="0" smtClean="0">
                        <a:ln>
                          <a:noFill/>
                        </a:ln>
                        <a:solidFill>
                          <a:srgbClr val="BC1F26"/>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BC1F26"/>
                          </a:solidFill>
                          <a:effectLst/>
                          <a:latin typeface="Arial" charset="0"/>
                          <a:ea typeface="宋体" charset="-122"/>
                          <a:cs typeface="Times New Roman" pitchFamily="18" charset="0"/>
                        </a:rPr>
                        <a:t>相同</a:t>
                      </a:r>
                      <a:endParaRPr kumimoji="0" lang="zh-CN" altLang="en-US" sz="1800" b="1" i="0" u="none" strike="noStrike" cap="none" normalizeH="0" baseline="0" smtClean="0">
                        <a:ln>
                          <a:noFill/>
                        </a:ln>
                        <a:solidFill>
                          <a:srgbClr val="BC1F26"/>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42014" name="Picture 147" descr="搜狗截图20181121103639"/>
          <p:cNvPicPr>
            <a:picLocks noChangeAspect="1" noChangeArrowheads="1"/>
          </p:cNvPicPr>
          <p:nvPr/>
        </p:nvPicPr>
        <p:blipFill>
          <a:blip r:embed="rId3"/>
          <a:srcRect/>
          <a:stretch>
            <a:fillRect/>
          </a:stretch>
        </p:blipFill>
        <p:spPr bwMode="auto">
          <a:xfrm>
            <a:off x="284163" y="1314450"/>
            <a:ext cx="6883400" cy="1265238"/>
          </a:xfrm>
          <a:prstGeom prst="rect">
            <a:avLst/>
          </a:prstGeom>
          <a:noFill/>
          <a:ln w="9525">
            <a:noFill/>
            <a:miter lim="800000"/>
            <a:headEnd/>
            <a:tailEnd/>
          </a:ln>
        </p:spPr>
      </p:pic>
      <p:pic>
        <p:nvPicPr>
          <p:cNvPr id="42015" name="Picture 148" descr="搜狗截图20181121103819"/>
          <p:cNvPicPr>
            <a:picLocks noChangeAspect="1" noChangeArrowheads="1"/>
          </p:cNvPicPr>
          <p:nvPr/>
        </p:nvPicPr>
        <p:blipFill>
          <a:blip r:embed="rId4"/>
          <a:srcRect/>
          <a:stretch>
            <a:fillRect/>
          </a:stretch>
        </p:blipFill>
        <p:spPr bwMode="auto">
          <a:xfrm>
            <a:off x="288925" y="5726113"/>
            <a:ext cx="6873875" cy="1119187"/>
          </a:xfrm>
          <a:prstGeom prst="rect">
            <a:avLst/>
          </a:prstGeom>
          <a:noFill/>
          <a:ln w="9525">
            <a:noFill/>
            <a:miter lim="800000"/>
            <a:headEnd/>
            <a:tailEnd/>
          </a:ln>
        </p:spPr>
      </p:pic>
      <p:pic>
        <p:nvPicPr>
          <p:cNvPr id="42016" name="Picture 149" descr="搜狗截图20181121104526"/>
          <p:cNvPicPr>
            <a:picLocks noChangeAspect="1" noChangeArrowheads="1"/>
          </p:cNvPicPr>
          <p:nvPr/>
        </p:nvPicPr>
        <p:blipFill>
          <a:blip r:embed="rId5"/>
          <a:srcRect/>
          <a:stretch>
            <a:fillRect/>
          </a:stretch>
        </p:blipFill>
        <p:spPr bwMode="auto">
          <a:xfrm>
            <a:off x="7280275" y="3467100"/>
            <a:ext cx="4892675" cy="3386138"/>
          </a:xfrm>
          <a:prstGeom prst="rect">
            <a:avLst/>
          </a:prstGeom>
          <a:noFill/>
          <a:ln w="9525">
            <a:noFill/>
            <a:miter lim="800000"/>
            <a:headEnd/>
            <a:tailEnd/>
          </a:ln>
        </p:spPr>
      </p:pic>
      <p:pic>
        <p:nvPicPr>
          <p:cNvPr id="42017" name="Picture 39" descr="搜狗截图20181121143033"/>
          <p:cNvPicPr>
            <a:picLocks noChangeAspect="1" noChangeArrowheads="1"/>
          </p:cNvPicPr>
          <p:nvPr/>
        </p:nvPicPr>
        <p:blipFill>
          <a:blip r:embed="rId6"/>
          <a:srcRect/>
          <a:stretch>
            <a:fillRect/>
          </a:stretch>
        </p:blipFill>
        <p:spPr bwMode="auto">
          <a:xfrm>
            <a:off x="8161338" y="290513"/>
            <a:ext cx="3406775" cy="2720975"/>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a:grpSpLocks/>
          </p:cNvGrpSpPr>
          <p:nvPr/>
        </p:nvGrpSpPr>
        <p:grpSpPr bwMode="auto">
          <a:xfrm>
            <a:off x="1177925" y="3916363"/>
            <a:ext cx="3084513" cy="1962150"/>
            <a:chOff x="1177468" y="3916451"/>
            <a:chExt cx="3085903" cy="1962779"/>
          </a:xfrm>
        </p:grpSpPr>
        <p:grpSp>
          <p:nvGrpSpPr>
            <p:cNvPr id="10258" name="组合 46"/>
            <p:cNvGrpSpPr>
              <a:grpSpLocks/>
            </p:cNvGrpSpPr>
            <p:nvPr/>
          </p:nvGrpSpPr>
          <p:grpSpPr bwMode="auto">
            <a:xfrm>
              <a:off x="1177468" y="3916451"/>
              <a:ext cx="1567665" cy="646331"/>
              <a:chOff x="1177468" y="3916451"/>
              <a:chExt cx="1567665" cy="646331"/>
            </a:xfrm>
          </p:grpSpPr>
          <p:sp>
            <p:nvSpPr>
              <p:cNvPr id="15" name="矩形 14"/>
              <p:cNvSpPr/>
              <p:nvPr/>
            </p:nvSpPr>
            <p:spPr>
              <a:xfrm>
                <a:off x="1177468" y="3986323"/>
                <a:ext cx="767108" cy="506574"/>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01</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66" name="矩形 17"/>
              <p:cNvSpPr>
                <a:spLocks noChangeArrowheads="1"/>
              </p:cNvSpPr>
              <p:nvPr/>
            </p:nvSpPr>
            <p:spPr bwMode="auto">
              <a:xfrm>
                <a:off x="1944914" y="3916451"/>
                <a:ext cx="800219" cy="646331"/>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绪论</a:t>
                </a:r>
                <a:endParaRPr lang="en-US" altLang="zh-CN" sz="2400">
                  <a:solidFill>
                    <a:srgbClr val="404146"/>
                  </a:solidFill>
                  <a:latin typeface="Century Gothic"/>
                  <a:ea typeface="微软雅黑" pitchFamily="34" charset="-122"/>
                </a:endParaRPr>
              </a:p>
            </p:txBody>
          </p:sp>
        </p:grpSp>
        <p:grpSp>
          <p:nvGrpSpPr>
            <p:cNvPr id="10259" name="组合 47"/>
            <p:cNvGrpSpPr>
              <a:grpSpLocks/>
            </p:cNvGrpSpPr>
            <p:nvPr/>
          </p:nvGrpSpPr>
          <p:grpSpPr bwMode="auto">
            <a:xfrm>
              <a:off x="1177468" y="4577851"/>
              <a:ext cx="3085903" cy="638410"/>
              <a:chOff x="1177468" y="4577851"/>
              <a:chExt cx="3085903" cy="638410"/>
            </a:xfrm>
          </p:grpSpPr>
          <p:sp>
            <p:nvSpPr>
              <p:cNvPr id="19" name="矩形 18"/>
              <p:cNvSpPr/>
              <p:nvPr/>
            </p:nvSpPr>
            <p:spPr>
              <a:xfrm>
                <a:off x="1177468" y="4646935"/>
                <a:ext cx="767109" cy="508163"/>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02</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64" name="矩形 19"/>
              <p:cNvSpPr>
                <a:spLocks noChangeArrowheads="1"/>
              </p:cNvSpPr>
              <p:nvPr/>
            </p:nvSpPr>
            <p:spPr bwMode="auto">
              <a:xfrm>
                <a:off x="1944576" y="4577851"/>
                <a:ext cx="2318795" cy="638410"/>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主要内容（一）</a:t>
                </a:r>
              </a:p>
            </p:txBody>
          </p:sp>
        </p:grpSp>
        <p:grpSp>
          <p:nvGrpSpPr>
            <p:cNvPr id="10260" name="组合 48"/>
            <p:cNvGrpSpPr>
              <a:grpSpLocks/>
            </p:cNvGrpSpPr>
            <p:nvPr/>
          </p:nvGrpSpPr>
          <p:grpSpPr bwMode="auto">
            <a:xfrm>
              <a:off x="1177468" y="5239251"/>
              <a:ext cx="3085342" cy="639979"/>
              <a:chOff x="1177468" y="5239251"/>
              <a:chExt cx="3085342" cy="639979"/>
            </a:xfrm>
          </p:grpSpPr>
          <p:sp>
            <p:nvSpPr>
              <p:cNvPr id="21" name="矩形 20"/>
              <p:cNvSpPr/>
              <p:nvPr/>
            </p:nvSpPr>
            <p:spPr>
              <a:xfrm>
                <a:off x="1177468" y="5309134"/>
                <a:ext cx="767109" cy="50657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03</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62" name="矩形 21"/>
              <p:cNvSpPr>
                <a:spLocks noChangeArrowheads="1"/>
              </p:cNvSpPr>
              <p:nvPr/>
            </p:nvSpPr>
            <p:spPr bwMode="auto">
              <a:xfrm>
                <a:off x="1944437" y="5239251"/>
                <a:ext cx="2318373" cy="639979"/>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主要内容（二）</a:t>
                </a:r>
                <a:endParaRPr lang="en-US" altLang="zh-CN" sz="2400">
                  <a:solidFill>
                    <a:srgbClr val="404146"/>
                  </a:solidFill>
                  <a:latin typeface="Century Gothic"/>
                  <a:ea typeface="微软雅黑" pitchFamily="34" charset="-122"/>
                </a:endParaRPr>
              </a:p>
            </p:txBody>
          </p:sp>
        </p:grpSp>
      </p:grpSp>
      <p:grpSp>
        <p:nvGrpSpPr>
          <p:cNvPr id="54" name="组合 53"/>
          <p:cNvGrpSpPr>
            <a:grpSpLocks/>
          </p:cNvGrpSpPr>
          <p:nvPr/>
        </p:nvGrpSpPr>
        <p:grpSpPr bwMode="auto">
          <a:xfrm>
            <a:off x="5502275" y="3916363"/>
            <a:ext cx="3084513" cy="1962150"/>
            <a:chOff x="5502726" y="3916451"/>
            <a:chExt cx="3084326" cy="1962779"/>
          </a:xfrm>
        </p:grpSpPr>
        <p:grpSp>
          <p:nvGrpSpPr>
            <p:cNvPr id="10249" name="组合 49"/>
            <p:cNvGrpSpPr>
              <a:grpSpLocks/>
            </p:cNvGrpSpPr>
            <p:nvPr/>
          </p:nvGrpSpPr>
          <p:grpSpPr bwMode="auto">
            <a:xfrm>
              <a:off x="5502726" y="3916451"/>
              <a:ext cx="3084326" cy="639979"/>
              <a:chOff x="5502726" y="3916451"/>
              <a:chExt cx="3084326" cy="639979"/>
            </a:xfrm>
          </p:grpSpPr>
          <p:sp>
            <p:nvSpPr>
              <p:cNvPr id="23" name="矩形 22"/>
              <p:cNvSpPr/>
              <p:nvPr/>
            </p:nvSpPr>
            <p:spPr>
              <a:xfrm>
                <a:off x="5502726" y="3986323"/>
                <a:ext cx="766717" cy="506574"/>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04</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57" name="矩形 23"/>
              <p:cNvSpPr>
                <a:spLocks noChangeArrowheads="1"/>
              </p:cNvSpPr>
              <p:nvPr/>
            </p:nvSpPr>
            <p:spPr bwMode="auto">
              <a:xfrm>
                <a:off x="6269442" y="3916451"/>
                <a:ext cx="2317610" cy="639979"/>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主要内容（三）</a:t>
                </a:r>
              </a:p>
            </p:txBody>
          </p:sp>
        </p:grpSp>
        <p:grpSp>
          <p:nvGrpSpPr>
            <p:cNvPr id="10250" name="组合 50"/>
            <p:cNvGrpSpPr>
              <a:grpSpLocks/>
            </p:cNvGrpSpPr>
            <p:nvPr/>
          </p:nvGrpSpPr>
          <p:grpSpPr bwMode="auto">
            <a:xfrm>
              <a:off x="5502726" y="4577851"/>
              <a:ext cx="2475374" cy="638410"/>
              <a:chOff x="5502726" y="4577851"/>
              <a:chExt cx="2475374" cy="638410"/>
            </a:xfrm>
          </p:grpSpPr>
          <p:sp>
            <p:nvSpPr>
              <p:cNvPr id="25" name="矩形 24"/>
              <p:cNvSpPr/>
              <p:nvPr/>
            </p:nvSpPr>
            <p:spPr>
              <a:xfrm>
                <a:off x="5502726" y="4646935"/>
                <a:ext cx="766717" cy="508163"/>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05</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55" name="矩形 25"/>
              <p:cNvSpPr>
                <a:spLocks noChangeArrowheads="1"/>
              </p:cNvSpPr>
              <p:nvPr/>
            </p:nvSpPr>
            <p:spPr bwMode="auto">
              <a:xfrm>
                <a:off x="6269631" y="4577851"/>
                <a:ext cx="1708469" cy="638410"/>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总结与展望</a:t>
                </a:r>
                <a:endParaRPr lang="en-US" altLang="zh-CN" sz="2400">
                  <a:solidFill>
                    <a:srgbClr val="404146"/>
                  </a:solidFill>
                  <a:latin typeface="Century Gothic"/>
                  <a:ea typeface="微软雅黑" pitchFamily="34" charset="-122"/>
                </a:endParaRPr>
              </a:p>
            </p:txBody>
          </p:sp>
        </p:grpSp>
        <p:grpSp>
          <p:nvGrpSpPr>
            <p:cNvPr id="10251" name="组合 51"/>
            <p:cNvGrpSpPr>
              <a:grpSpLocks/>
            </p:cNvGrpSpPr>
            <p:nvPr/>
          </p:nvGrpSpPr>
          <p:grpSpPr bwMode="auto">
            <a:xfrm>
              <a:off x="5502726" y="5239251"/>
              <a:ext cx="2780230" cy="639979"/>
              <a:chOff x="5502726" y="5239251"/>
              <a:chExt cx="2780230" cy="639979"/>
            </a:xfrm>
          </p:grpSpPr>
          <p:sp>
            <p:nvSpPr>
              <p:cNvPr id="27" name="矩形 26"/>
              <p:cNvSpPr/>
              <p:nvPr/>
            </p:nvSpPr>
            <p:spPr>
              <a:xfrm>
                <a:off x="5502726" y="5309134"/>
                <a:ext cx="766716" cy="50657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solidFill>
                      <a:srgbClr val="DCD5CB"/>
                    </a:solidFill>
                    <a:latin typeface="微软雅黑" panose="020B0503020204020204" pitchFamily="34" charset="-122"/>
                    <a:ea typeface="微软雅黑" panose="020B0503020204020204" pitchFamily="34" charset="-122"/>
                  </a:rPr>
                  <a:t>06</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0253" name="矩形 27"/>
              <p:cNvSpPr>
                <a:spLocks noChangeArrowheads="1"/>
              </p:cNvSpPr>
              <p:nvPr/>
            </p:nvSpPr>
            <p:spPr bwMode="auto">
              <a:xfrm>
                <a:off x="6269631" y="5239251"/>
                <a:ext cx="2013325" cy="639979"/>
              </a:xfrm>
              <a:prstGeom prst="rect">
                <a:avLst/>
              </a:prstGeom>
              <a:noFill/>
              <a:ln w="9525">
                <a:noFill/>
                <a:miter lim="800000"/>
                <a:headEnd/>
                <a:tailEnd/>
              </a:ln>
            </p:spPr>
            <p:txBody>
              <a:bodyPr wrap="none">
                <a:spAutoFit/>
              </a:bodyPr>
              <a:lstStyle/>
              <a:p>
                <a:pPr>
                  <a:lnSpc>
                    <a:spcPct val="150000"/>
                  </a:lnSpc>
                </a:pPr>
                <a:r>
                  <a:rPr lang="zh-CN" altLang="en-US" sz="2400">
                    <a:solidFill>
                      <a:srgbClr val="404146"/>
                    </a:solidFill>
                    <a:latin typeface="Century Gothic"/>
                    <a:ea typeface="微软雅黑" pitchFamily="34" charset="-122"/>
                  </a:rPr>
                  <a:t>主要参考文献</a:t>
                </a:r>
              </a:p>
            </p:txBody>
          </p:sp>
        </p:grpSp>
      </p:grpSp>
      <p:grpSp>
        <p:nvGrpSpPr>
          <p:cNvPr id="46" name="组合 45"/>
          <p:cNvGrpSpPr>
            <a:grpSpLocks/>
          </p:cNvGrpSpPr>
          <p:nvPr/>
        </p:nvGrpSpPr>
        <p:grpSpPr bwMode="auto">
          <a:xfrm>
            <a:off x="0" y="2381250"/>
            <a:ext cx="5711825" cy="1139825"/>
            <a:chOff x="0" y="2382012"/>
            <a:chExt cx="5712312" cy="1138739"/>
          </a:xfrm>
        </p:grpSpPr>
        <p:sp>
          <p:nvSpPr>
            <p:cNvPr id="14" name="文本框 13"/>
            <p:cNvSpPr txBox="1"/>
            <p:nvPr/>
          </p:nvSpPr>
          <p:spPr>
            <a:xfrm>
              <a:off x="1155799" y="2659560"/>
              <a:ext cx="4556513" cy="861191"/>
            </a:xfrm>
            <a:prstGeom prst="rect">
              <a:avLst/>
            </a:prstGeom>
            <a:noFill/>
          </p:spPr>
          <p:txBody>
            <a:bodyPr wrap="none">
              <a:spAutoFit/>
            </a:bodyPr>
            <a:lstStyle/>
            <a:p>
              <a:pPr fontAlgn="auto">
                <a:spcBef>
                  <a:spcPts val="0"/>
                </a:spcBef>
                <a:spcAft>
                  <a:spcPts val="0"/>
                </a:spcAft>
                <a:defRPr/>
              </a:pPr>
              <a:r>
                <a:rPr lang="en-US" altLang="zh-CN" sz="5000" spc="-300">
                  <a:solidFill>
                    <a:srgbClr val="BC1F26"/>
                  </a:solidFill>
                  <a:latin typeface="微软雅黑 Light" panose="020B0502040204020203" pitchFamily="34" charset="-122"/>
                  <a:ea typeface="微软雅黑 Light" panose="020B0502040204020203" pitchFamily="34" charset="-122"/>
                </a:rPr>
                <a:t>CONTENTS </a:t>
              </a:r>
              <a:r>
                <a:rPr lang="zh-CN" altLang="en-US" sz="5000" spc="-300">
                  <a:solidFill>
                    <a:srgbClr val="BC1F26"/>
                  </a:solidFill>
                  <a:latin typeface="微软雅黑 Light" panose="020B0502040204020203" pitchFamily="34" charset="-122"/>
                  <a:ea typeface="微软雅黑 Light" panose="020B0502040204020203" pitchFamily="34" charset="-122"/>
                </a:rPr>
                <a:t>目录</a:t>
              </a:r>
            </a:p>
          </p:txBody>
        </p:sp>
        <p:grpSp>
          <p:nvGrpSpPr>
            <p:cNvPr id="10245" name="组合 36"/>
            <p:cNvGrpSpPr>
              <a:grpSpLocks/>
            </p:cNvGrpSpPr>
            <p:nvPr/>
          </p:nvGrpSpPr>
          <p:grpSpPr bwMode="auto">
            <a:xfrm>
              <a:off x="0" y="2382012"/>
              <a:ext cx="1061356" cy="1061356"/>
              <a:chOff x="-276965" y="-276965"/>
              <a:chExt cx="1061356" cy="1061356"/>
            </a:xfrm>
          </p:grpSpPr>
          <p:sp>
            <p:nvSpPr>
              <p:cNvPr id="38" name="矩形 37"/>
              <p:cNvSpPr/>
              <p:nvPr/>
            </p:nvSpPr>
            <p:spPr>
              <a:xfrm>
                <a:off x="-276965" y="-276965"/>
                <a:ext cx="277837" cy="277548"/>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39" name="矩形 38"/>
              <p:cNvSpPr/>
              <p:nvPr/>
            </p:nvSpPr>
            <p:spPr>
              <a:xfrm>
                <a:off x="872" y="583"/>
                <a:ext cx="784292" cy="783478"/>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0" name="组合 39"/>
              <p:cNvGrpSpPr/>
              <p:nvPr/>
            </p:nvGrpSpPr>
            <p:grpSpPr>
              <a:xfrm>
                <a:off x="50260" y="144362"/>
                <a:ext cx="678669" cy="515286"/>
                <a:chOff x="12380459" y="4917004"/>
                <a:chExt cx="1543050" cy="1171575"/>
              </a:xfrm>
              <a:solidFill>
                <a:srgbClr val="DCD6CC"/>
              </a:solidFill>
            </p:grpSpPr>
            <p:sp>
              <p:nvSpPr>
                <p:cNvPr id="41"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42"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43"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44"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trips(downRight)">
                                      <p:cBhvr>
                                        <p:cTn id="7" dur="1000"/>
                                        <p:tgtEl>
                                          <p:spTgt spid="46"/>
                                        </p:tgtEl>
                                      </p:cBhvr>
                                    </p:animEffect>
                                  </p:childTnLst>
                                </p:cTn>
                              </p:par>
                              <p:par>
                                <p:cTn id="8" presetID="22" presetClass="entr" presetSubtype="1" fill="hold" nodeType="withEffect">
                                  <p:stCondLst>
                                    <p:cond delay="10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500"/>
                                        <p:tgtEl>
                                          <p:spTgt spid="53"/>
                                        </p:tgtEl>
                                      </p:cBhvr>
                                    </p:animEffect>
                                  </p:childTnLst>
                                </p:cTn>
                              </p:par>
                              <p:par>
                                <p:cTn id="11" presetID="22" presetClass="entr" presetSubtype="1" fill="hold" nodeType="withEffect">
                                  <p:stCondLst>
                                    <p:cond delay="25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4"/>
          <p:cNvSpPr txBox="1">
            <a:spLocks noChangeArrowheads="1"/>
          </p:cNvSpPr>
          <p:nvPr/>
        </p:nvSpPr>
        <p:spPr bwMode="auto">
          <a:xfrm>
            <a:off x="285750" y="306388"/>
            <a:ext cx="3036888" cy="4624387"/>
          </a:xfrm>
          <a:prstGeom prst="rect">
            <a:avLst/>
          </a:prstGeom>
          <a:noFill/>
          <a:ln w="9525">
            <a:noFill/>
            <a:miter lim="800000"/>
            <a:headEnd/>
            <a:tailEnd/>
          </a:ln>
        </p:spPr>
        <p:txBody>
          <a:bodyPr>
            <a:spAutoFit/>
          </a:bodyPr>
          <a:lstStyle/>
          <a:p>
            <a:pPr>
              <a:spcBef>
                <a:spcPct val="50000"/>
              </a:spcBef>
            </a:pPr>
            <a:r>
              <a:rPr lang="zh-CN" altLang="en-US"/>
              <a:t>但是，容易发现，来自不同域的样本数据往往具有不同的属性维度，但是同大多数分类器要求的一样，</a:t>
            </a:r>
            <a:r>
              <a:rPr lang="en-US" altLang="zh-CN"/>
              <a:t>ELM</a:t>
            </a:r>
            <a:r>
              <a:rPr lang="zh-CN" altLang="en-US"/>
              <a:t>需要相同维度的样本作为输入。为了使得我们的方法可行，我们引入了受限玻尔兹曼机（</a:t>
            </a:r>
            <a:r>
              <a:rPr lang="en-US" altLang="zh-CN"/>
              <a:t>RBM</a:t>
            </a:r>
            <a:r>
              <a:rPr lang="zh-CN" altLang="en-US"/>
              <a:t>）作为样本编码器，将不同维度的样本编码成相同维度的数据。</a:t>
            </a:r>
          </a:p>
          <a:p>
            <a:pPr>
              <a:spcBef>
                <a:spcPct val="50000"/>
              </a:spcBef>
            </a:pPr>
            <a:r>
              <a:rPr lang="zh-CN" altLang="en-US"/>
              <a:t>如图所示，</a:t>
            </a:r>
            <a:r>
              <a:rPr lang="en-US" altLang="zh-CN"/>
              <a:t>RBM</a:t>
            </a:r>
            <a:r>
              <a:rPr lang="zh-CN" altLang="en-US"/>
              <a:t>是一个概率图模型，从模型结构上来看</a:t>
            </a:r>
            <a:r>
              <a:rPr lang="en-US" altLang="zh-CN"/>
              <a:t>RBM</a:t>
            </a:r>
            <a:r>
              <a:rPr lang="zh-CN" altLang="en-US"/>
              <a:t>是一个无向二分图，我们用来训练</a:t>
            </a:r>
            <a:r>
              <a:rPr lang="en-US" altLang="zh-CN"/>
              <a:t>RBM</a:t>
            </a:r>
            <a:r>
              <a:rPr lang="zh-CN" altLang="en-US"/>
              <a:t>的方法是</a:t>
            </a:r>
            <a:r>
              <a:rPr lang="en-US" altLang="zh-CN"/>
              <a:t>Hinton</a:t>
            </a:r>
            <a:r>
              <a:rPr lang="zh-CN" altLang="en-US"/>
              <a:t>提出来的对比散度算法。</a:t>
            </a:r>
          </a:p>
        </p:txBody>
      </p:sp>
      <p:pic>
        <p:nvPicPr>
          <p:cNvPr id="44034" name="Picture 5" descr="搜狗截图20181121145623"/>
          <p:cNvPicPr>
            <a:picLocks noChangeAspect="1" noChangeArrowheads="1"/>
          </p:cNvPicPr>
          <p:nvPr/>
        </p:nvPicPr>
        <p:blipFill>
          <a:blip r:embed="rId2"/>
          <a:srcRect/>
          <a:stretch>
            <a:fillRect/>
          </a:stretch>
        </p:blipFill>
        <p:spPr bwMode="auto">
          <a:xfrm>
            <a:off x="3397250" y="1125538"/>
            <a:ext cx="4483100" cy="1730375"/>
          </a:xfrm>
          <a:prstGeom prst="rect">
            <a:avLst/>
          </a:prstGeom>
          <a:noFill/>
          <a:ln w="9525">
            <a:noFill/>
            <a:miter lim="800000"/>
            <a:headEnd/>
            <a:tailEnd/>
          </a:ln>
        </p:spPr>
      </p:pic>
      <p:pic>
        <p:nvPicPr>
          <p:cNvPr id="44035" name="Picture 4" descr="搜狗截图20181121181413"/>
          <p:cNvPicPr>
            <a:picLocks noChangeAspect="1" noChangeArrowheads="1"/>
          </p:cNvPicPr>
          <p:nvPr/>
        </p:nvPicPr>
        <p:blipFill>
          <a:blip r:embed="rId3"/>
          <a:srcRect/>
          <a:stretch>
            <a:fillRect/>
          </a:stretch>
        </p:blipFill>
        <p:spPr bwMode="auto">
          <a:xfrm>
            <a:off x="7947025" y="752475"/>
            <a:ext cx="4065588" cy="4105275"/>
          </a:xfrm>
          <a:prstGeom prst="rect">
            <a:avLst/>
          </a:prstGeom>
          <a:noFill/>
          <a:ln w="9525">
            <a:noFill/>
            <a:miter lim="800000"/>
            <a:headEnd/>
            <a:tailEnd/>
          </a:ln>
        </p:spPr>
      </p:pic>
      <p:pic>
        <p:nvPicPr>
          <p:cNvPr id="44036" name="Picture 5" descr="搜狗截图20181121181914"/>
          <p:cNvPicPr>
            <a:picLocks noChangeAspect="1" noChangeArrowheads="1"/>
          </p:cNvPicPr>
          <p:nvPr/>
        </p:nvPicPr>
        <p:blipFill>
          <a:blip r:embed="rId4"/>
          <a:srcRect/>
          <a:stretch>
            <a:fillRect/>
          </a:stretch>
        </p:blipFill>
        <p:spPr bwMode="auto">
          <a:xfrm>
            <a:off x="3417888" y="3001963"/>
            <a:ext cx="4452937" cy="14176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descr="搜狗截图20181121150322"/>
          <p:cNvPicPr>
            <a:picLocks noChangeAspect="1" noChangeArrowheads="1"/>
          </p:cNvPicPr>
          <p:nvPr/>
        </p:nvPicPr>
        <p:blipFill>
          <a:blip r:embed="rId2"/>
          <a:srcRect/>
          <a:stretch>
            <a:fillRect/>
          </a:stretch>
        </p:blipFill>
        <p:spPr bwMode="auto">
          <a:xfrm>
            <a:off x="1546225" y="250825"/>
            <a:ext cx="7551738" cy="1884363"/>
          </a:xfrm>
          <a:prstGeom prst="rect">
            <a:avLst/>
          </a:prstGeom>
          <a:noFill/>
          <a:ln w="9525">
            <a:noFill/>
            <a:miter lim="800000"/>
            <a:headEnd/>
            <a:tailEnd/>
          </a:ln>
        </p:spPr>
      </p:pic>
      <p:pic>
        <p:nvPicPr>
          <p:cNvPr id="45058" name="Picture 3" descr="搜狗截图20181121181659"/>
          <p:cNvPicPr>
            <a:picLocks noChangeAspect="1" noChangeArrowheads="1"/>
          </p:cNvPicPr>
          <p:nvPr/>
        </p:nvPicPr>
        <p:blipFill>
          <a:blip r:embed="rId3"/>
          <a:srcRect/>
          <a:stretch>
            <a:fillRect/>
          </a:stretch>
        </p:blipFill>
        <p:spPr bwMode="auto">
          <a:xfrm>
            <a:off x="1562100" y="2281238"/>
            <a:ext cx="7494588" cy="401478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6" descr="搜狗截图20181121165919"/>
          <p:cNvPicPr>
            <a:picLocks noChangeAspect="1" noChangeArrowheads="1"/>
          </p:cNvPicPr>
          <p:nvPr/>
        </p:nvPicPr>
        <p:blipFill>
          <a:blip r:embed="rId2"/>
          <a:srcRect/>
          <a:stretch>
            <a:fillRect/>
          </a:stretch>
        </p:blipFill>
        <p:spPr bwMode="auto">
          <a:xfrm>
            <a:off x="901700" y="2455863"/>
            <a:ext cx="8518525" cy="1374775"/>
          </a:xfrm>
          <a:prstGeom prst="rect">
            <a:avLst/>
          </a:prstGeom>
          <a:noFill/>
          <a:ln w="9525">
            <a:noFill/>
            <a:miter lim="800000"/>
            <a:headEnd/>
            <a:tailEnd/>
          </a:ln>
        </p:spPr>
      </p:pic>
      <p:pic>
        <p:nvPicPr>
          <p:cNvPr id="46082" name="Picture 7" descr="搜狗截图20181121165931"/>
          <p:cNvPicPr>
            <a:picLocks noChangeAspect="1" noChangeArrowheads="1"/>
          </p:cNvPicPr>
          <p:nvPr/>
        </p:nvPicPr>
        <p:blipFill>
          <a:blip r:embed="rId3"/>
          <a:srcRect/>
          <a:stretch>
            <a:fillRect/>
          </a:stretch>
        </p:blipFill>
        <p:spPr bwMode="auto">
          <a:xfrm>
            <a:off x="893763" y="3843338"/>
            <a:ext cx="8543925" cy="1374775"/>
          </a:xfrm>
          <a:prstGeom prst="rect">
            <a:avLst/>
          </a:prstGeom>
          <a:noFill/>
          <a:ln w="9525">
            <a:noFill/>
            <a:miter lim="800000"/>
            <a:headEnd/>
            <a:tailEnd/>
          </a:ln>
        </p:spPr>
      </p:pic>
      <p:sp>
        <p:nvSpPr>
          <p:cNvPr id="46083" name="Text Box 13"/>
          <p:cNvSpPr txBox="1">
            <a:spLocks noChangeArrowheads="1"/>
          </p:cNvSpPr>
          <p:nvPr/>
        </p:nvSpPr>
        <p:spPr bwMode="auto">
          <a:xfrm>
            <a:off x="1798638" y="955675"/>
            <a:ext cx="7031037" cy="1603375"/>
          </a:xfrm>
          <a:prstGeom prst="rect">
            <a:avLst/>
          </a:prstGeom>
          <a:noFill/>
          <a:ln w="9525">
            <a:noFill/>
            <a:miter lim="800000"/>
            <a:headEnd/>
            <a:tailEnd/>
          </a:ln>
        </p:spPr>
        <p:txBody>
          <a:bodyPr>
            <a:spAutoFit/>
          </a:bodyPr>
          <a:lstStyle/>
          <a:p>
            <a:pPr>
              <a:spcBef>
                <a:spcPct val="50000"/>
              </a:spcBef>
            </a:pPr>
            <a:r>
              <a:rPr lang="zh-CN" altLang="en-US"/>
              <a:t>在</a:t>
            </a:r>
            <a:r>
              <a:rPr lang="en-US" altLang="zh-CN"/>
              <a:t>21</a:t>
            </a:r>
            <a:r>
              <a:rPr lang="zh-CN" altLang="en-US"/>
              <a:t>个数据集上验证了我们的方法，用两个指标作测评，分别是</a:t>
            </a:r>
            <a:r>
              <a:rPr lang="zh-CN" altLang="en-US" b="1"/>
              <a:t>准确度</a:t>
            </a:r>
            <a:r>
              <a:rPr lang="zh-CN" altLang="en-US"/>
              <a:t>和</a:t>
            </a:r>
            <a:r>
              <a:rPr lang="en-US" altLang="zh-CN" b="1"/>
              <a:t>F-measure</a:t>
            </a:r>
            <a:r>
              <a:rPr lang="zh-CN" altLang="en-US"/>
              <a:t>，如图所示，准确度在图中用</a:t>
            </a:r>
            <a:r>
              <a:rPr lang="zh-CN" altLang="en-US" b="1">
                <a:solidFill>
                  <a:schemeClr val="hlink"/>
                </a:solidFill>
              </a:rPr>
              <a:t>蓝色</a:t>
            </a:r>
            <a:r>
              <a:rPr lang="zh-CN" altLang="en-US"/>
              <a:t>表示，</a:t>
            </a:r>
            <a:r>
              <a:rPr lang="en-US" altLang="zh-CN"/>
              <a:t>1</a:t>
            </a:r>
            <a:r>
              <a:rPr lang="zh-CN" altLang="en-US"/>
              <a:t>表示迁移前的准确度，</a:t>
            </a:r>
            <a:r>
              <a:rPr lang="en-US" altLang="zh-CN"/>
              <a:t>2</a:t>
            </a:r>
            <a:r>
              <a:rPr lang="zh-CN" altLang="en-US"/>
              <a:t>表示迁移后的准确度；</a:t>
            </a:r>
            <a:r>
              <a:rPr lang="en-US" altLang="zh-CN"/>
              <a:t>F-measure</a:t>
            </a:r>
            <a:r>
              <a:rPr lang="zh-CN" altLang="en-US"/>
              <a:t>在图中用</a:t>
            </a:r>
            <a:r>
              <a:rPr lang="zh-CN" altLang="en-US" b="1">
                <a:solidFill>
                  <a:srgbClr val="009900"/>
                </a:solidFill>
              </a:rPr>
              <a:t>绿色</a:t>
            </a:r>
            <a:r>
              <a:rPr lang="zh-CN" altLang="en-US"/>
              <a:t>表示，</a:t>
            </a:r>
            <a:r>
              <a:rPr lang="en-US" altLang="zh-CN"/>
              <a:t>3</a:t>
            </a:r>
            <a:r>
              <a:rPr lang="zh-CN" altLang="en-US"/>
              <a:t>表示迁移前的</a:t>
            </a:r>
            <a:r>
              <a:rPr lang="en-US" altLang="zh-CN"/>
              <a:t>F-measure</a:t>
            </a:r>
            <a:r>
              <a:rPr lang="zh-CN" altLang="en-US"/>
              <a:t>，</a:t>
            </a:r>
            <a:r>
              <a:rPr lang="en-US" altLang="zh-CN"/>
              <a:t>4</a:t>
            </a:r>
            <a:r>
              <a:rPr lang="zh-CN" altLang="en-US"/>
              <a:t>表示迁移后的</a:t>
            </a:r>
            <a:r>
              <a:rPr lang="en-US" altLang="zh-CN"/>
              <a:t>F-measure</a:t>
            </a:r>
            <a:r>
              <a:rPr lang="zh-CN" altLang="en-US"/>
              <a:t>。</a:t>
            </a:r>
          </a:p>
          <a:p>
            <a:pPr>
              <a:spcBef>
                <a:spcPct val="50000"/>
              </a:spcBef>
            </a:pP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搜狗截图20181121165941"/>
          <p:cNvPicPr>
            <a:picLocks noChangeAspect="1" noChangeArrowheads="1"/>
          </p:cNvPicPr>
          <p:nvPr/>
        </p:nvPicPr>
        <p:blipFill>
          <a:blip r:embed="rId2"/>
          <a:srcRect/>
          <a:stretch>
            <a:fillRect/>
          </a:stretch>
        </p:blipFill>
        <p:spPr bwMode="auto">
          <a:xfrm>
            <a:off x="1003300" y="715963"/>
            <a:ext cx="8510588" cy="1382712"/>
          </a:xfrm>
          <a:prstGeom prst="rect">
            <a:avLst/>
          </a:prstGeom>
          <a:noFill/>
          <a:ln w="9525">
            <a:noFill/>
            <a:miter lim="800000"/>
            <a:headEnd/>
            <a:tailEnd/>
          </a:ln>
        </p:spPr>
      </p:pic>
      <p:pic>
        <p:nvPicPr>
          <p:cNvPr id="47106" name="Picture 5" descr="搜狗截图20181121165952"/>
          <p:cNvPicPr>
            <a:picLocks noChangeAspect="1" noChangeArrowheads="1"/>
          </p:cNvPicPr>
          <p:nvPr/>
        </p:nvPicPr>
        <p:blipFill>
          <a:blip r:embed="rId3"/>
          <a:srcRect/>
          <a:stretch>
            <a:fillRect/>
          </a:stretch>
        </p:blipFill>
        <p:spPr bwMode="auto">
          <a:xfrm>
            <a:off x="987425" y="2103438"/>
            <a:ext cx="8482013" cy="1389062"/>
          </a:xfrm>
          <a:prstGeom prst="rect">
            <a:avLst/>
          </a:prstGeom>
          <a:noFill/>
          <a:ln w="9525">
            <a:noFill/>
            <a:miter lim="800000"/>
            <a:headEnd/>
            <a:tailEnd/>
          </a:ln>
        </p:spPr>
      </p:pic>
      <p:pic>
        <p:nvPicPr>
          <p:cNvPr id="47107" name="Picture 6" descr="搜狗截图20181121170003"/>
          <p:cNvPicPr>
            <a:picLocks noChangeArrowheads="1"/>
          </p:cNvPicPr>
          <p:nvPr/>
        </p:nvPicPr>
        <p:blipFill>
          <a:blip r:embed="rId4"/>
          <a:srcRect/>
          <a:stretch>
            <a:fillRect/>
          </a:stretch>
        </p:blipFill>
        <p:spPr bwMode="auto">
          <a:xfrm>
            <a:off x="982663" y="3494088"/>
            <a:ext cx="8526462" cy="1371600"/>
          </a:xfrm>
          <a:prstGeom prst="rect">
            <a:avLst/>
          </a:prstGeom>
          <a:noFill/>
          <a:ln w="9525">
            <a:noFill/>
            <a:miter lim="800000"/>
            <a:headEnd/>
            <a:tailEnd/>
          </a:ln>
        </p:spPr>
      </p:pic>
      <p:pic>
        <p:nvPicPr>
          <p:cNvPr id="47108" name="Picture 7" descr="搜狗截图20181121170013"/>
          <p:cNvPicPr>
            <a:picLocks noChangeAspect="1" noChangeArrowheads="1"/>
          </p:cNvPicPr>
          <p:nvPr/>
        </p:nvPicPr>
        <p:blipFill>
          <a:blip r:embed="rId5"/>
          <a:srcRect/>
          <a:stretch>
            <a:fillRect/>
          </a:stretch>
        </p:blipFill>
        <p:spPr bwMode="auto">
          <a:xfrm>
            <a:off x="995363" y="4860925"/>
            <a:ext cx="2133600" cy="137636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00625" y="1958975"/>
            <a:ext cx="7191375" cy="31353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a:grpSpLocks/>
          </p:cNvGrpSpPr>
          <p:nvPr/>
        </p:nvGrpSpPr>
        <p:grpSpPr bwMode="auto">
          <a:xfrm>
            <a:off x="-12700" y="892175"/>
            <a:ext cx="4646613" cy="1079500"/>
            <a:chOff x="-12700" y="891666"/>
            <a:chExt cx="4647217" cy="1080463"/>
          </a:xfrm>
        </p:grpSpPr>
        <p:sp>
          <p:nvSpPr>
            <p:cNvPr id="48132" name="文本框 12"/>
            <p:cNvSpPr txBox="1">
              <a:spLocks noChangeArrowheads="1"/>
            </p:cNvSpPr>
            <p:nvPr/>
          </p:nvSpPr>
          <p:spPr bwMode="auto">
            <a:xfrm>
              <a:off x="1098694" y="891666"/>
              <a:ext cx="3535823" cy="854837"/>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总结与展望 </a:t>
              </a:r>
            </a:p>
          </p:txBody>
        </p:sp>
        <p:grpSp>
          <p:nvGrpSpPr>
            <p:cNvPr id="48133"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6261"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704" y="-40"/>
                <a:ext cx="784327"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22" name="矩形 21"/>
          <p:cNvSpPr>
            <a:spLocks noChangeArrowheads="1"/>
          </p:cNvSpPr>
          <p:nvPr/>
        </p:nvSpPr>
        <p:spPr bwMode="auto">
          <a:xfrm>
            <a:off x="1533525" y="2835275"/>
            <a:ext cx="3527425" cy="1187450"/>
          </a:xfrm>
          <a:prstGeom prst="rect">
            <a:avLst/>
          </a:prstGeom>
          <a:noFill/>
          <a:ln w="9525">
            <a:noFill/>
            <a:miter lim="800000"/>
            <a:headEnd/>
            <a:tailEnd/>
          </a:ln>
        </p:spPr>
        <p:txBody>
          <a:bodyPr>
            <a:spAutoFit/>
          </a:bodyPr>
          <a:lstStyle/>
          <a:p>
            <a:pPr>
              <a:lnSpc>
                <a:spcPct val="150000"/>
              </a:lnSpc>
            </a:pPr>
            <a:r>
              <a:rPr lang="zh-CN" altLang="en-US" sz="2400">
                <a:solidFill>
                  <a:srgbClr val="DCD5CB"/>
                </a:solidFill>
                <a:latin typeface="微软雅黑" pitchFamily="34" charset="-122"/>
                <a:ea typeface="微软雅黑" pitchFamily="34" charset="-122"/>
              </a:rPr>
              <a:t>● 工作总结 </a:t>
            </a:r>
            <a:endParaRPr lang="en-US" altLang="zh-CN" sz="2400">
              <a:solidFill>
                <a:srgbClr val="DCD5CB"/>
              </a:solidFill>
              <a:latin typeface="微软雅黑" pitchFamily="34" charset="-122"/>
              <a:ea typeface="微软雅黑" pitchFamily="34" charset="-122"/>
            </a:endParaRPr>
          </a:p>
          <a:p>
            <a:pPr>
              <a:lnSpc>
                <a:spcPct val="150000"/>
              </a:lnSpc>
            </a:pPr>
            <a:r>
              <a:rPr lang="zh-CN" altLang="en-US" sz="2400">
                <a:solidFill>
                  <a:srgbClr val="DCD5CB"/>
                </a:solidFill>
                <a:latin typeface="微软雅黑" pitchFamily="34" charset="-122"/>
                <a:ea typeface="微软雅黑" pitchFamily="34" charset="-122"/>
              </a:rPr>
              <a:t>●未来展望</a:t>
            </a: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3879850" cy="1130300"/>
            <a:chOff x="0" y="0"/>
            <a:chExt cx="3879859" cy="1130798"/>
          </a:xfrm>
        </p:grpSpPr>
        <p:sp>
          <p:nvSpPr>
            <p:cNvPr id="50183" name="文本框 19"/>
            <p:cNvSpPr txBox="1">
              <a:spLocks noChangeArrowheads="1"/>
            </p:cNvSpPr>
            <p:nvPr/>
          </p:nvSpPr>
          <p:spPr bwMode="auto">
            <a:xfrm>
              <a:off x="1155703" y="276347"/>
              <a:ext cx="2724156"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工作总结</a:t>
              </a:r>
            </a:p>
          </p:txBody>
        </p:sp>
        <p:grpSp>
          <p:nvGrpSpPr>
            <p:cNvPr id="50184"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781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849" y="-618"/>
                <a:ext cx="784226"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57" name="等腰三角形 56"/>
          <p:cNvSpPr/>
          <p:nvPr/>
        </p:nvSpPr>
        <p:spPr>
          <a:xfrm>
            <a:off x="2611438" y="2109788"/>
            <a:ext cx="1331912" cy="1281112"/>
          </a:xfrm>
          <a:prstGeom prst="triangle">
            <a:avLst/>
          </a:prstGeom>
          <a:solidFill>
            <a:srgbClr val="BC1F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DCD6CC"/>
              </a:solidFill>
              <a:latin typeface="微软雅黑" panose="020B0503020204020204" pitchFamily="34" charset="-122"/>
              <a:ea typeface="微软雅黑" panose="020B0503020204020204" pitchFamily="34" charset="-122"/>
            </a:endParaRPr>
          </a:p>
        </p:txBody>
      </p:sp>
      <p:sp>
        <p:nvSpPr>
          <p:cNvPr id="58" name="梯形 57"/>
          <p:cNvSpPr/>
          <p:nvPr/>
        </p:nvSpPr>
        <p:spPr>
          <a:xfrm>
            <a:off x="2205038" y="3373438"/>
            <a:ext cx="2146300" cy="773112"/>
          </a:xfrm>
          <a:prstGeom prst="trapezoid">
            <a:avLst>
              <a:gd name="adj" fmla="val 53744"/>
            </a:avLst>
          </a:prstGeom>
          <a:solidFill>
            <a:srgbClr val="4041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6CC"/>
              </a:solidFill>
              <a:latin typeface="微软雅黑" panose="020B0503020204020204" pitchFamily="34" charset="-122"/>
              <a:ea typeface="微软雅黑" panose="020B0503020204020204" pitchFamily="34" charset="-122"/>
            </a:endParaRPr>
          </a:p>
        </p:txBody>
      </p:sp>
      <p:sp>
        <p:nvSpPr>
          <p:cNvPr id="59" name="梯形 58"/>
          <p:cNvSpPr/>
          <p:nvPr/>
        </p:nvSpPr>
        <p:spPr>
          <a:xfrm>
            <a:off x="1836738" y="4135438"/>
            <a:ext cx="2882900" cy="750887"/>
          </a:xfrm>
          <a:prstGeom prst="trapezoid">
            <a:avLst>
              <a:gd name="adj" fmla="val 49619"/>
            </a:avLst>
          </a:prstGeom>
          <a:solidFill>
            <a:srgbClr val="BC1F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6CC"/>
              </a:solidFill>
              <a:latin typeface="微软雅黑" panose="020B0503020204020204" pitchFamily="34" charset="-122"/>
              <a:ea typeface="微软雅黑" panose="020B0503020204020204" pitchFamily="34" charset="-122"/>
            </a:endParaRPr>
          </a:p>
        </p:txBody>
      </p:sp>
      <p:sp>
        <p:nvSpPr>
          <p:cNvPr id="60" name="梯形 59"/>
          <p:cNvSpPr/>
          <p:nvPr/>
        </p:nvSpPr>
        <p:spPr>
          <a:xfrm>
            <a:off x="1433513" y="4872038"/>
            <a:ext cx="3689350" cy="782637"/>
          </a:xfrm>
          <a:prstGeom prst="trapezoid">
            <a:avLst>
              <a:gd name="adj" fmla="val 51500"/>
            </a:avLst>
          </a:prstGeom>
          <a:solidFill>
            <a:srgbClr val="4041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0182" name="矩形 75"/>
          <p:cNvSpPr>
            <a:spLocks noChangeArrowheads="1"/>
          </p:cNvSpPr>
          <p:nvPr/>
        </p:nvSpPr>
        <p:spPr bwMode="auto">
          <a:xfrm>
            <a:off x="5148263" y="2230438"/>
            <a:ext cx="6384925" cy="3267075"/>
          </a:xfrm>
          <a:prstGeom prst="rect">
            <a:avLst/>
          </a:prstGeom>
          <a:noFill/>
          <a:ln w="9525">
            <a:noFill/>
            <a:miter lim="800000"/>
            <a:headEnd/>
            <a:tailEnd/>
          </a:ln>
        </p:spPr>
        <p:txBody>
          <a:bodyPr>
            <a:spAutoFit/>
          </a:bodyPr>
          <a:lstStyle/>
          <a:p>
            <a:pPr defTabSz="684213">
              <a:lnSpc>
                <a:spcPct val="130000"/>
              </a:lnSpc>
            </a:pPr>
            <a:r>
              <a:rPr lang="zh-CN" altLang="en-US" sz="1600"/>
              <a:t>本文主要解决软件测试</a:t>
            </a:r>
            <a:r>
              <a:rPr lang="en-US" altLang="zh-CN" sz="1600"/>
              <a:t>Bug</a:t>
            </a:r>
            <a:r>
              <a:rPr lang="zh-CN" altLang="en-US" sz="1600"/>
              <a:t>报告中的样例分类问题</a:t>
            </a:r>
            <a:r>
              <a:rPr lang="en-US" altLang="zh-CN" sz="1600"/>
              <a:t>.</a:t>
            </a:r>
            <a:r>
              <a:rPr lang="zh-CN" altLang="en-US" sz="1600"/>
              <a:t>在实际工作中</a:t>
            </a:r>
            <a:r>
              <a:rPr lang="en-US" altLang="zh-CN" sz="1600"/>
              <a:t>,</a:t>
            </a:r>
            <a:r>
              <a:rPr lang="zh-CN" altLang="en-US" sz="1600"/>
              <a:t>我们发现</a:t>
            </a:r>
            <a:r>
              <a:rPr lang="en-US" altLang="zh-CN" sz="1600"/>
              <a:t>Bug</a:t>
            </a:r>
            <a:r>
              <a:rPr lang="zh-CN" altLang="en-US" sz="1600"/>
              <a:t>报告数据集普遍存在着三个问题</a:t>
            </a:r>
            <a:r>
              <a:rPr lang="en-US" altLang="zh-CN" sz="1600"/>
              <a:t>:</a:t>
            </a:r>
            <a:r>
              <a:rPr lang="zh-CN" altLang="en-US" sz="1600" b="1" i="1"/>
              <a:t>第一个</a:t>
            </a:r>
            <a:r>
              <a:rPr lang="zh-CN" altLang="en-US" sz="1600"/>
              <a:t>是样本类别不平衡问题</a:t>
            </a:r>
            <a:r>
              <a:rPr lang="en-US" altLang="zh-CN" sz="1600"/>
              <a:t>,</a:t>
            </a:r>
            <a:r>
              <a:rPr lang="zh-CN" altLang="en-US" sz="1600" b="1" i="1"/>
              <a:t>第二个</a:t>
            </a:r>
            <a:r>
              <a:rPr lang="zh-CN" altLang="en-US" sz="1600"/>
              <a:t>是数据集里被标注的样本个数不充足的问题</a:t>
            </a:r>
            <a:r>
              <a:rPr lang="en-US" altLang="zh-CN" sz="1600"/>
              <a:t>,</a:t>
            </a:r>
            <a:r>
              <a:rPr lang="zh-CN" altLang="en-US" sz="1600" b="1" i="1"/>
              <a:t>第三个</a:t>
            </a:r>
            <a:r>
              <a:rPr lang="zh-CN" altLang="en-US" sz="1600"/>
              <a:t>是数据集的样本总容量不充足的问题</a:t>
            </a:r>
            <a:r>
              <a:rPr lang="en-US" altLang="zh-CN" sz="1600"/>
              <a:t>.</a:t>
            </a:r>
            <a:r>
              <a:rPr lang="zh-CN" altLang="en-US" sz="1600"/>
              <a:t>这三个问题都会对分类工作产生不良的影响</a:t>
            </a:r>
            <a:r>
              <a:rPr lang="en-US" altLang="zh-CN" sz="1600"/>
              <a:t>.</a:t>
            </a:r>
            <a:r>
              <a:rPr lang="zh-CN" altLang="en-US" sz="1600"/>
              <a:t>为了解决这三个问题</a:t>
            </a:r>
            <a:r>
              <a:rPr lang="en-US" altLang="zh-CN" sz="1600"/>
              <a:t>,</a:t>
            </a:r>
            <a:r>
              <a:rPr lang="zh-CN" altLang="en-US" sz="1600"/>
              <a:t>我们提出来了三个方法</a:t>
            </a:r>
            <a:r>
              <a:rPr lang="en-US" altLang="zh-CN" sz="1600"/>
              <a:t>.</a:t>
            </a:r>
            <a:r>
              <a:rPr lang="zh-CN" altLang="en-US" sz="1600" b="1" i="1"/>
              <a:t>第一个</a:t>
            </a:r>
            <a:r>
              <a:rPr lang="zh-CN" altLang="en-US" sz="1600"/>
              <a:t>是基于代价敏感的</a:t>
            </a:r>
            <a:r>
              <a:rPr lang="en-US" altLang="zh-CN" sz="1600"/>
              <a:t>ELM</a:t>
            </a:r>
            <a:r>
              <a:rPr lang="zh-CN" altLang="en-US" sz="1600"/>
              <a:t>模型来增加少数类样例被错误分类的代价</a:t>
            </a:r>
            <a:r>
              <a:rPr lang="en-US" altLang="zh-CN" sz="1600"/>
              <a:t>,</a:t>
            </a:r>
            <a:r>
              <a:rPr lang="zh-CN" altLang="en-US" sz="1600"/>
              <a:t>从而解决类别不平衡问题带来的影响</a:t>
            </a:r>
            <a:r>
              <a:rPr lang="en-US" altLang="zh-CN" sz="1600"/>
              <a:t>;</a:t>
            </a:r>
            <a:r>
              <a:rPr lang="zh-CN" altLang="en-US" sz="1600" b="1" i="1"/>
              <a:t>第二个</a:t>
            </a:r>
            <a:r>
              <a:rPr lang="zh-CN" altLang="en-US" sz="1600"/>
              <a:t>是基于模糊度的半监督方法来自动标注没有标签的数据</a:t>
            </a:r>
            <a:r>
              <a:rPr lang="en-US" altLang="zh-CN" sz="1600"/>
              <a:t>,</a:t>
            </a:r>
            <a:r>
              <a:rPr lang="zh-CN" altLang="en-US" sz="1600"/>
              <a:t>从而扩充有标签的数据集</a:t>
            </a:r>
            <a:r>
              <a:rPr lang="en-US" altLang="zh-CN" sz="1600"/>
              <a:t>;</a:t>
            </a:r>
            <a:r>
              <a:rPr lang="zh-CN" altLang="en-US" sz="1600" b="1" i="1"/>
              <a:t>第三个</a:t>
            </a:r>
            <a:r>
              <a:rPr lang="zh-CN" altLang="en-US" sz="1600"/>
              <a:t>是基于</a:t>
            </a:r>
            <a:r>
              <a:rPr lang="en-US" altLang="zh-CN" sz="1600"/>
              <a:t>RBM</a:t>
            </a:r>
            <a:r>
              <a:rPr lang="zh-CN" altLang="en-US" sz="1600"/>
              <a:t>和模糊度的样本迁移方法来扩增原有数据集的方法</a:t>
            </a:r>
            <a:r>
              <a:rPr lang="en-US" altLang="zh-CN" sz="1600"/>
              <a:t>.</a:t>
            </a:r>
            <a:r>
              <a:rPr lang="zh-CN" altLang="en-US" sz="1600"/>
              <a:t>本文通过几个实验验证了我们提出来的方法是有效的</a:t>
            </a:r>
            <a:r>
              <a:rPr lang="en-US" altLang="zh-CN" sz="1600"/>
              <a:t>,</a:t>
            </a:r>
            <a:r>
              <a:rPr lang="zh-CN" altLang="en-US" sz="1600"/>
              <a:t>可行的</a:t>
            </a:r>
            <a:r>
              <a:rPr lang="en-US" altLang="zh-CN" sz="1600"/>
              <a:t>.</a:t>
            </a:r>
            <a:endParaRPr lang="en-US" altLang="zh-CN"/>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3879850" cy="1130300"/>
            <a:chOff x="0" y="0"/>
            <a:chExt cx="3880538" cy="1130798"/>
          </a:xfrm>
        </p:grpSpPr>
        <p:sp>
          <p:nvSpPr>
            <p:cNvPr id="52230" name="文本框 19"/>
            <p:cNvSpPr txBox="1">
              <a:spLocks noChangeArrowheads="1"/>
            </p:cNvSpPr>
            <p:nvPr/>
          </p:nvSpPr>
          <p:spPr bwMode="auto">
            <a:xfrm>
              <a:off x="1155905" y="276347"/>
              <a:ext cx="2724633"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未来展望</a:t>
              </a:r>
            </a:p>
          </p:txBody>
        </p:sp>
        <p:grpSp>
          <p:nvGrpSpPr>
            <p:cNvPr id="52231"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52226" name="矩形 84"/>
          <p:cNvSpPr>
            <a:spLocks noChangeArrowheads="1"/>
          </p:cNvSpPr>
          <p:nvPr/>
        </p:nvSpPr>
        <p:spPr bwMode="auto">
          <a:xfrm>
            <a:off x="6400800" y="481013"/>
            <a:ext cx="4611688" cy="1657350"/>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600" b="1">
                <a:solidFill>
                  <a:srgbClr val="404146"/>
                </a:solidFill>
                <a:latin typeface="微软雅黑" pitchFamily="34" charset="-122"/>
                <a:ea typeface="微软雅黑" pitchFamily="34" charset="-122"/>
              </a:rPr>
              <a:t>考虑到软件缺陷报告数据集更新快的特点，我们下一步工作是希望可以将代价模型与一些增量模型相结合，共同用于软件缺陷报告自动分类的领域。增量学习模型的最大优点就在于新的数据可以基于原有的模型进行训练，不必重新训练。</a:t>
            </a:r>
          </a:p>
        </p:txBody>
      </p:sp>
      <p:pic>
        <p:nvPicPr>
          <p:cNvPr id="52227" name="Picture 24" descr="1(b)"/>
          <p:cNvPicPr>
            <a:picLocks noChangeAspect="1" noChangeArrowheads="1"/>
          </p:cNvPicPr>
          <p:nvPr/>
        </p:nvPicPr>
        <p:blipFill>
          <a:blip r:embed="rId3"/>
          <a:srcRect/>
          <a:stretch>
            <a:fillRect/>
          </a:stretch>
        </p:blipFill>
        <p:spPr bwMode="auto">
          <a:xfrm>
            <a:off x="266700" y="1454150"/>
            <a:ext cx="5800725" cy="1936750"/>
          </a:xfrm>
          <a:prstGeom prst="rect">
            <a:avLst/>
          </a:prstGeom>
          <a:noFill/>
          <a:ln w="9525">
            <a:noFill/>
            <a:miter lim="800000"/>
            <a:headEnd/>
            <a:tailEnd/>
          </a:ln>
        </p:spPr>
      </p:pic>
      <p:pic>
        <p:nvPicPr>
          <p:cNvPr id="52228" name="Picture 25" descr="2"/>
          <p:cNvPicPr>
            <a:picLocks noChangeAspect="1" noChangeArrowheads="1"/>
          </p:cNvPicPr>
          <p:nvPr/>
        </p:nvPicPr>
        <p:blipFill>
          <a:blip r:embed="rId4"/>
          <a:srcRect/>
          <a:stretch>
            <a:fillRect/>
          </a:stretch>
        </p:blipFill>
        <p:spPr bwMode="auto">
          <a:xfrm>
            <a:off x="314325" y="3813175"/>
            <a:ext cx="5781675" cy="1666875"/>
          </a:xfrm>
          <a:prstGeom prst="rect">
            <a:avLst/>
          </a:prstGeom>
          <a:noFill/>
          <a:ln w="9525">
            <a:noFill/>
            <a:miter lim="800000"/>
            <a:headEnd/>
            <a:tailEnd/>
          </a:ln>
        </p:spPr>
      </p:pic>
      <p:sp>
        <p:nvSpPr>
          <p:cNvPr id="52229" name="Text Box 11"/>
          <p:cNvSpPr txBox="1">
            <a:spLocks noChangeArrowheads="1"/>
          </p:cNvSpPr>
          <p:nvPr/>
        </p:nvSpPr>
        <p:spPr bwMode="auto">
          <a:xfrm>
            <a:off x="6246813" y="2449513"/>
            <a:ext cx="5721350" cy="3819525"/>
          </a:xfrm>
          <a:prstGeom prst="rect">
            <a:avLst/>
          </a:prstGeom>
          <a:noFill/>
          <a:ln w="9525">
            <a:noFill/>
            <a:miter lim="800000"/>
            <a:headEnd/>
            <a:tailEnd/>
          </a:ln>
        </p:spPr>
        <p:txBody>
          <a:bodyPr>
            <a:spAutoFit/>
          </a:bodyPr>
          <a:lstStyle/>
          <a:p>
            <a:r>
              <a:rPr lang="en-US" altLang="zh-CN" sz="1600"/>
              <a:t>[1] C. P. Chen and Z. Liu, “Broad learning system: an effective and efficient incremental learning system without the need for deep architecture,” IEEE transactions on neural networks and learning systems (TNNLS).</a:t>
            </a:r>
          </a:p>
          <a:p>
            <a:endParaRPr lang="en-US" altLang="zh-CN"/>
          </a:p>
          <a:p>
            <a:r>
              <a:rPr lang="en-US" altLang="zh-CN" sz="1600"/>
              <a:t>[2] C. P. Chen, Z. Liu, and S. Feng, “Universal approximation capability of broad learning system and its structural variations,” IEEE transactions on neural networks and learning systems (TNNLS).</a:t>
            </a:r>
          </a:p>
          <a:p>
            <a:endParaRPr lang="en-US" altLang="zh-CN" sz="1600"/>
          </a:p>
          <a:p>
            <a:r>
              <a:rPr lang="en-US" altLang="zh-CN" sz="1600"/>
              <a:t>[3] S. Feng and C. P. Chen, “Fuzzy broad learning system: a novel neuro-fuzzy model for regression and classification,” IEEE transactions on Cybernetics.</a:t>
            </a:r>
          </a:p>
          <a:p>
            <a:endParaRPr lang="zh-CN" altLang="en-US" sz="1600"/>
          </a:p>
          <a:p>
            <a:endParaRPr lang="zh-CN" altLang="en-US"/>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00625" y="1958975"/>
            <a:ext cx="7191375" cy="31353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a:grpSpLocks/>
          </p:cNvGrpSpPr>
          <p:nvPr/>
        </p:nvGrpSpPr>
        <p:grpSpPr bwMode="auto">
          <a:xfrm>
            <a:off x="-12700" y="892175"/>
            <a:ext cx="3835400" cy="1079500"/>
            <a:chOff x="-12700" y="891666"/>
            <a:chExt cx="3835684" cy="1080463"/>
          </a:xfrm>
        </p:grpSpPr>
        <p:sp>
          <p:nvSpPr>
            <p:cNvPr id="54275" name="文本框 12"/>
            <p:cNvSpPr txBox="1">
              <a:spLocks noChangeArrowheads="1"/>
            </p:cNvSpPr>
            <p:nvPr/>
          </p:nvSpPr>
          <p:spPr bwMode="auto">
            <a:xfrm>
              <a:off x="1098632" y="891666"/>
              <a:ext cx="2724352" cy="854837"/>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参考文献</a:t>
              </a:r>
            </a:p>
          </p:txBody>
        </p:sp>
        <p:grpSp>
          <p:nvGrpSpPr>
            <p:cNvPr id="54276"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7834"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869" y="-40"/>
                <a:ext cx="784283"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5149850" cy="1130300"/>
            <a:chOff x="0" y="0"/>
            <a:chExt cx="5150763" cy="1130798"/>
          </a:xfrm>
        </p:grpSpPr>
        <p:sp>
          <p:nvSpPr>
            <p:cNvPr id="56373" name="文本框 19"/>
            <p:cNvSpPr txBox="1">
              <a:spLocks noChangeArrowheads="1"/>
            </p:cNvSpPr>
            <p:nvPr/>
          </p:nvSpPr>
          <p:spPr bwMode="auto">
            <a:xfrm>
              <a:off x="1155905" y="276347"/>
              <a:ext cx="3994858"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主要参考文献</a:t>
              </a:r>
            </a:p>
          </p:txBody>
        </p:sp>
        <p:grpSp>
          <p:nvGrpSpPr>
            <p:cNvPr id="56374"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grpSp>
        <p:nvGrpSpPr>
          <p:cNvPr id="56322" name="组合 53"/>
          <p:cNvGrpSpPr>
            <a:grpSpLocks/>
          </p:cNvGrpSpPr>
          <p:nvPr/>
        </p:nvGrpSpPr>
        <p:grpSpPr bwMode="auto">
          <a:xfrm>
            <a:off x="1114425" y="1674813"/>
            <a:ext cx="2800350" cy="2095500"/>
            <a:chOff x="4634483" y="1488989"/>
            <a:chExt cx="3347982" cy="2551670"/>
          </a:xfrm>
        </p:grpSpPr>
        <p:cxnSp>
          <p:nvCxnSpPr>
            <p:cNvPr id="71" name="直接连接符 70"/>
            <p:cNvCxnSpPr/>
            <p:nvPr/>
          </p:nvCxnSpPr>
          <p:spPr>
            <a:xfrm flipH="1" flipV="1">
              <a:off x="4634483" y="3031590"/>
              <a:ext cx="504854" cy="144981"/>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flipV="1">
              <a:off x="4634483" y="2612110"/>
              <a:ext cx="345427" cy="419480"/>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4974216" y="2619842"/>
              <a:ext cx="482079" cy="0"/>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flipH="1">
              <a:off x="5114665" y="2619842"/>
              <a:ext cx="347324" cy="560594"/>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flipV="1">
              <a:off x="4974216" y="2248690"/>
              <a:ext cx="370099" cy="363420"/>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V="1">
              <a:off x="5336724" y="1773152"/>
              <a:ext cx="347325" cy="487137"/>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V="1">
              <a:off x="5678355" y="1488989"/>
              <a:ext cx="358713" cy="289963"/>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a:off x="5689743" y="1773152"/>
              <a:ext cx="470691" cy="141116"/>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5319643" y="2254490"/>
              <a:ext cx="506752" cy="146914"/>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5832089" y="2401404"/>
              <a:ext cx="482079" cy="353754"/>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5818803" y="1914267"/>
              <a:ext cx="341631" cy="494869"/>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p:cNvCxnSpPr/>
            <p:nvPr/>
          </p:nvCxnSpPr>
          <p:spPr>
            <a:xfrm>
              <a:off x="6042761" y="1488989"/>
              <a:ext cx="482079" cy="2107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flipH="1">
              <a:off x="5456296" y="2397538"/>
              <a:ext cx="362508" cy="228104"/>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5461989" y="2612110"/>
              <a:ext cx="501059" cy="427212"/>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flipH="1">
              <a:off x="5629008" y="3031590"/>
              <a:ext cx="334039" cy="545130"/>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5127950" y="3176570"/>
              <a:ext cx="476386" cy="40401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5596744" y="3601848"/>
              <a:ext cx="520038" cy="61859"/>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5963047" y="3033522"/>
              <a:ext cx="487773" cy="2165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flipV="1">
              <a:off x="6166128" y="1691962"/>
              <a:ext cx="358712" cy="2223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6524840" y="1691962"/>
              <a:ext cx="493467" cy="2165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flipH="1">
              <a:off x="5963047" y="2743559"/>
              <a:ext cx="351121" cy="295762"/>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6171822" y="1922000"/>
              <a:ext cx="489671" cy="411746"/>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flipH="1">
              <a:off x="6661493" y="1908467"/>
              <a:ext cx="356814" cy="425278"/>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flipH="1">
              <a:off x="6314168" y="2347278"/>
              <a:ext cx="339732" cy="407880"/>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6308474" y="2755158"/>
              <a:ext cx="501059" cy="2165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flipH="1">
              <a:off x="6443229" y="2965865"/>
              <a:ext cx="366304" cy="289963"/>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flipH="1">
              <a:off x="6111087" y="3255827"/>
              <a:ext cx="326447" cy="419478"/>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661493" y="2327947"/>
              <a:ext cx="499161" cy="21650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flipH="1">
              <a:off x="6796247" y="2538653"/>
              <a:ext cx="364406" cy="444609"/>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018307" y="1902669"/>
              <a:ext cx="499161" cy="506468"/>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flipV="1">
              <a:off x="7168245" y="2401404"/>
              <a:ext cx="356814" cy="137248"/>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7517468" y="2397538"/>
              <a:ext cx="464997" cy="73457"/>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3" name="直接连接符 102"/>
            <p:cNvCxnSpPr/>
            <p:nvPr/>
          </p:nvCxnSpPr>
          <p:spPr>
            <a:xfrm flipH="1">
              <a:off x="7637038" y="2488392"/>
              <a:ext cx="345427" cy="123717"/>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H="1" flipV="1">
              <a:off x="7160654" y="2538653"/>
              <a:ext cx="468793" cy="67659"/>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flipH="1">
              <a:off x="7302999" y="2612110"/>
              <a:ext cx="339733" cy="556728"/>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flipH="1" flipV="1">
              <a:off x="6801941" y="2971663"/>
              <a:ext cx="506753" cy="197175"/>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6450821" y="3250027"/>
              <a:ext cx="493467" cy="135316"/>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flipH="1">
              <a:off x="6938593" y="3176570"/>
              <a:ext cx="353019" cy="208773"/>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6111087" y="3663707"/>
              <a:ext cx="468794" cy="357621"/>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flipH="1">
              <a:off x="6579881" y="3398875"/>
              <a:ext cx="358712" cy="641784"/>
            </a:xfrm>
            <a:prstGeom prst="line">
              <a:avLst/>
            </a:prstGeom>
            <a:noFill/>
            <a:ln w="38100" cap="rnd">
              <a:solidFill>
                <a:srgbClr val="404146"/>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合 2"/>
          <p:cNvGrpSpPr/>
          <p:nvPr/>
        </p:nvGrpSpPr>
        <p:grpSpPr>
          <a:xfrm>
            <a:off x="1039965" y="1596205"/>
            <a:ext cx="2949826" cy="2232370"/>
            <a:chOff x="1243919" y="2081589"/>
            <a:chExt cx="4308745" cy="3322605"/>
          </a:xfrm>
          <a:solidFill>
            <a:srgbClr val="404146"/>
          </a:solidFill>
        </p:grpSpPr>
        <p:sp>
          <p:nvSpPr>
            <p:cNvPr id="55" name="椭圆 54"/>
            <p:cNvSpPr/>
            <p:nvPr/>
          </p:nvSpPr>
          <p:spPr>
            <a:xfrm>
              <a:off x="2431790" y="4660770"/>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56" name="椭圆 55"/>
            <p:cNvSpPr/>
            <p:nvPr/>
          </p:nvSpPr>
          <p:spPr>
            <a:xfrm>
              <a:off x="3620514" y="5185318"/>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57" name="椭圆 56"/>
            <p:cNvSpPr/>
            <p:nvPr/>
          </p:nvSpPr>
          <p:spPr>
            <a:xfrm>
              <a:off x="4473691" y="4138743"/>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58" name="椭圆 57"/>
            <p:cNvSpPr/>
            <p:nvPr/>
          </p:nvSpPr>
          <p:spPr>
            <a:xfrm>
              <a:off x="5333788" y="3290906"/>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59" name="椭圆 58"/>
            <p:cNvSpPr/>
            <p:nvPr/>
          </p:nvSpPr>
          <p:spPr>
            <a:xfrm>
              <a:off x="4140975" y="2575156"/>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60" name="椭圆 59"/>
            <p:cNvSpPr/>
            <p:nvPr/>
          </p:nvSpPr>
          <p:spPr>
            <a:xfrm>
              <a:off x="2975207" y="2081589"/>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61" name="椭圆 60"/>
            <p:cNvSpPr/>
            <p:nvPr/>
          </p:nvSpPr>
          <p:spPr>
            <a:xfrm>
              <a:off x="2061964" y="3034292"/>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sp>
          <p:nvSpPr>
            <p:cNvPr id="62" name="椭圆 61"/>
            <p:cNvSpPr/>
            <p:nvPr/>
          </p:nvSpPr>
          <p:spPr>
            <a:xfrm>
              <a:off x="1243919" y="3976249"/>
              <a:ext cx="218876" cy="218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404146"/>
                </a:solidFill>
                <a:latin typeface="微软雅黑" panose="020B0503020204020204" pitchFamily="34" charset="-122"/>
                <a:ea typeface="微软雅黑" panose="020B0503020204020204" pitchFamily="34" charset="-122"/>
              </a:endParaRPr>
            </a:p>
          </p:txBody>
        </p:sp>
      </p:grpSp>
      <p:sp>
        <p:nvSpPr>
          <p:cNvPr id="56324" name="矩形 7"/>
          <p:cNvSpPr>
            <a:spLocks noChangeArrowheads="1"/>
          </p:cNvSpPr>
          <p:nvPr/>
        </p:nvSpPr>
        <p:spPr bwMode="auto">
          <a:xfrm>
            <a:off x="2508250" y="3814763"/>
            <a:ext cx="1555750" cy="366712"/>
          </a:xfrm>
          <a:prstGeom prst="rect">
            <a:avLst/>
          </a:prstGeom>
          <a:noFill/>
          <a:ln w="9525">
            <a:noFill/>
            <a:miter lim="800000"/>
            <a:headEnd/>
            <a:tailEnd/>
          </a:ln>
        </p:spPr>
        <p:txBody>
          <a:bodyPr wrap="none">
            <a:spAutoFit/>
          </a:bodyPr>
          <a:lstStyle/>
          <a:p>
            <a:r>
              <a:rPr lang="zh-CN" altLang="en-US">
                <a:solidFill>
                  <a:srgbClr val="404146"/>
                </a:solidFill>
                <a:latin typeface="微软雅黑" pitchFamily="34" charset="-122"/>
                <a:ea typeface="微软雅黑" pitchFamily="34" charset="-122"/>
              </a:rPr>
              <a:t>模糊测度问题</a:t>
            </a:r>
          </a:p>
        </p:txBody>
      </p:sp>
      <p:sp>
        <p:nvSpPr>
          <p:cNvPr id="56325" name="矩形 7"/>
          <p:cNvSpPr>
            <a:spLocks noChangeArrowheads="1"/>
          </p:cNvSpPr>
          <p:nvPr/>
        </p:nvSpPr>
        <p:spPr bwMode="auto">
          <a:xfrm>
            <a:off x="3351213" y="3046413"/>
            <a:ext cx="1073150" cy="304800"/>
          </a:xfrm>
          <a:prstGeom prst="rect">
            <a:avLst/>
          </a:prstGeom>
          <a:noFill/>
          <a:ln w="9525">
            <a:noFill/>
            <a:miter lim="800000"/>
            <a:headEnd/>
            <a:tailEnd/>
          </a:ln>
        </p:spPr>
        <p:txBody>
          <a:bodyPr wrap="none">
            <a:spAutoFit/>
          </a:bodyPr>
          <a:lstStyle/>
          <a:p>
            <a:r>
              <a:rPr lang="zh-CN" altLang="en-US" sz="1400">
                <a:solidFill>
                  <a:srgbClr val="404146"/>
                </a:solidFill>
                <a:latin typeface="微软雅黑" pitchFamily="34" charset="-122"/>
                <a:ea typeface="微软雅黑" pitchFamily="34" charset="-122"/>
              </a:rPr>
              <a:t>极速学习机</a:t>
            </a:r>
          </a:p>
        </p:txBody>
      </p:sp>
      <p:sp>
        <p:nvSpPr>
          <p:cNvPr id="56326" name="矩形 7"/>
          <p:cNvSpPr>
            <a:spLocks noChangeArrowheads="1"/>
          </p:cNvSpPr>
          <p:nvPr/>
        </p:nvSpPr>
        <p:spPr bwMode="auto">
          <a:xfrm>
            <a:off x="3989388" y="2366963"/>
            <a:ext cx="1555750" cy="366712"/>
          </a:xfrm>
          <a:prstGeom prst="rect">
            <a:avLst/>
          </a:prstGeom>
          <a:noFill/>
          <a:ln w="9525">
            <a:noFill/>
            <a:miter lim="800000"/>
            <a:headEnd/>
            <a:tailEnd/>
          </a:ln>
        </p:spPr>
        <p:txBody>
          <a:bodyPr wrap="none">
            <a:spAutoFit/>
          </a:bodyPr>
          <a:lstStyle/>
          <a:p>
            <a:r>
              <a:rPr lang="zh-CN" altLang="en-US">
                <a:solidFill>
                  <a:srgbClr val="404146"/>
                </a:solidFill>
                <a:latin typeface="微软雅黑" pitchFamily="34" charset="-122"/>
                <a:ea typeface="微软雅黑" pitchFamily="34" charset="-122"/>
              </a:rPr>
              <a:t>迁移学习问题</a:t>
            </a:r>
          </a:p>
        </p:txBody>
      </p:sp>
      <p:sp>
        <p:nvSpPr>
          <p:cNvPr id="56327" name="矩形 7"/>
          <p:cNvSpPr>
            <a:spLocks noChangeArrowheads="1"/>
          </p:cNvSpPr>
          <p:nvPr/>
        </p:nvSpPr>
        <p:spPr bwMode="auto">
          <a:xfrm>
            <a:off x="3144838" y="1719263"/>
            <a:ext cx="1428750" cy="304800"/>
          </a:xfrm>
          <a:prstGeom prst="rect">
            <a:avLst/>
          </a:prstGeom>
          <a:noFill/>
          <a:ln w="9525">
            <a:noFill/>
            <a:miter lim="800000"/>
            <a:headEnd/>
            <a:tailEnd/>
          </a:ln>
        </p:spPr>
        <p:txBody>
          <a:bodyPr wrap="none">
            <a:spAutoFit/>
          </a:bodyPr>
          <a:lstStyle/>
          <a:p>
            <a:r>
              <a:rPr lang="zh-CN" altLang="en-US" sz="1400">
                <a:solidFill>
                  <a:srgbClr val="404146"/>
                </a:solidFill>
                <a:latin typeface="微软雅黑" pitchFamily="34" charset="-122"/>
                <a:ea typeface="微软雅黑" pitchFamily="34" charset="-122"/>
              </a:rPr>
              <a:t>受限玻尔兹曼机</a:t>
            </a:r>
          </a:p>
        </p:txBody>
      </p:sp>
      <p:sp>
        <p:nvSpPr>
          <p:cNvPr id="56328" name="矩形 7"/>
          <p:cNvSpPr>
            <a:spLocks noChangeArrowheads="1"/>
          </p:cNvSpPr>
          <p:nvPr/>
        </p:nvSpPr>
        <p:spPr bwMode="auto">
          <a:xfrm>
            <a:off x="2039938" y="1306513"/>
            <a:ext cx="1784350" cy="366712"/>
          </a:xfrm>
          <a:prstGeom prst="rect">
            <a:avLst/>
          </a:prstGeom>
          <a:noFill/>
          <a:ln w="9525">
            <a:noFill/>
            <a:miter lim="800000"/>
            <a:headEnd/>
            <a:tailEnd/>
          </a:ln>
        </p:spPr>
        <p:txBody>
          <a:bodyPr wrap="none">
            <a:spAutoFit/>
          </a:bodyPr>
          <a:lstStyle/>
          <a:p>
            <a:r>
              <a:rPr lang="zh-CN" altLang="en-US">
                <a:solidFill>
                  <a:srgbClr val="404146"/>
                </a:solidFill>
                <a:latin typeface="微软雅黑" pitchFamily="34" charset="-122"/>
                <a:ea typeface="微软雅黑" pitchFamily="34" charset="-122"/>
              </a:rPr>
              <a:t>类别不平衡问题</a:t>
            </a:r>
          </a:p>
        </p:txBody>
      </p:sp>
      <p:sp>
        <p:nvSpPr>
          <p:cNvPr id="56329" name="矩形 7"/>
          <p:cNvSpPr>
            <a:spLocks noChangeArrowheads="1"/>
          </p:cNvSpPr>
          <p:nvPr/>
        </p:nvSpPr>
        <p:spPr bwMode="auto">
          <a:xfrm>
            <a:off x="388938" y="1879600"/>
            <a:ext cx="1428750" cy="304800"/>
          </a:xfrm>
          <a:prstGeom prst="rect">
            <a:avLst/>
          </a:prstGeom>
          <a:noFill/>
          <a:ln w="9525">
            <a:noFill/>
            <a:miter lim="800000"/>
            <a:headEnd/>
            <a:tailEnd/>
          </a:ln>
        </p:spPr>
        <p:txBody>
          <a:bodyPr wrap="none">
            <a:spAutoFit/>
          </a:bodyPr>
          <a:lstStyle/>
          <a:p>
            <a:r>
              <a:rPr lang="zh-CN" altLang="en-US" sz="1400">
                <a:solidFill>
                  <a:srgbClr val="404146"/>
                </a:solidFill>
                <a:latin typeface="微软雅黑" pitchFamily="34" charset="-122"/>
                <a:ea typeface="微软雅黑" pitchFamily="34" charset="-122"/>
              </a:rPr>
              <a:t>软件开发、维护</a:t>
            </a:r>
          </a:p>
        </p:txBody>
      </p:sp>
      <p:sp>
        <p:nvSpPr>
          <p:cNvPr id="56330" name="矩形 7"/>
          <p:cNvSpPr>
            <a:spLocks noChangeArrowheads="1"/>
          </p:cNvSpPr>
          <p:nvPr/>
        </p:nvSpPr>
        <p:spPr bwMode="auto">
          <a:xfrm>
            <a:off x="57150" y="2994025"/>
            <a:ext cx="1528763" cy="366713"/>
          </a:xfrm>
          <a:prstGeom prst="rect">
            <a:avLst/>
          </a:prstGeom>
          <a:noFill/>
          <a:ln w="9525">
            <a:noFill/>
            <a:miter lim="800000"/>
            <a:headEnd/>
            <a:tailEnd/>
          </a:ln>
        </p:spPr>
        <p:txBody>
          <a:bodyPr>
            <a:spAutoFit/>
          </a:bodyPr>
          <a:lstStyle/>
          <a:p>
            <a:r>
              <a:rPr lang="en-US" altLang="zh-CN">
                <a:solidFill>
                  <a:srgbClr val="404146"/>
                </a:solidFill>
                <a:latin typeface="微软雅黑" pitchFamily="34" charset="-122"/>
                <a:ea typeface="微软雅黑" pitchFamily="34" charset="-122"/>
              </a:rPr>
              <a:t>Bug</a:t>
            </a:r>
            <a:r>
              <a:rPr lang="zh-CN" altLang="en-US">
                <a:solidFill>
                  <a:srgbClr val="404146"/>
                </a:solidFill>
                <a:latin typeface="微软雅黑" pitchFamily="34" charset="-122"/>
                <a:ea typeface="微软雅黑" pitchFamily="34" charset="-122"/>
              </a:rPr>
              <a:t>报告分类</a:t>
            </a:r>
          </a:p>
        </p:txBody>
      </p:sp>
      <p:sp>
        <p:nvSpPr>
          <p:cNvPr id="56331" name="矩形 7"/>
          <p:cNvSpPr>
            <a:spLocks noChangeArrowheads="1"/>
          </p:cNvSpPr>
          <p:nvPr/>
        </p:nvSpPr>
        <p:spPr bwMode="auto">
          <a:xfrm>
            <a:off x="1403350" y="3449638"/>
            <a:ext cx="996950" cy="336550"/>
          </a:xfrm>
          <a:prstGeom prst="rect">
            <a:avLst/>
          </a:prstGeom>
          <a:noFill/>
          <a:ln w="9525">
            <a:noFill/>
            <a:miter lim="800000"/>
            <a:headEnd/>
            <a:tailEnd/>
          </a:ln>
        </p:spPr>
        <p:txBody>
          <a:bodyPr wrap="none">
            <a:spAutoFit/>
          </a:bodyPr>
          <a:lstStyle/>
          <a:p>
            <a:r>
              <a:rPr lang="zh-CN" altLang="en-US" sz="1600">
                <a:solidFill>
                  <a:srgbClr val="404146"/>
                </a:solidFill>
                <a:latin typeface="微软雅黑" pitchFamily="34" charset="-122"/>
                <a:ea typeface="微软雅黑" pitchFamily="34" charset="-122"/>
              </a:rPr>
              <a:t>分类问题</a:t>
            </a:r>
          </a:p>
        </p:txBody>
      </p:sp>
      <p:sp>
        <p:nvSpPr>
          <p:cNvPr id="56332" name="Text Box 58"/>
          <p:cNvSpPr txBox="1">
            <a:spLocks noChangeArrowheads="1"/>
          </p:cNvSpPr>
          <p:nvPr/>
        </p:nvSpPr>
        <p:spPr bwMode="auto">
          <a:xfrm>
            <a:off x="5497513" y="1531938"/>
            <a:ext cx="6694487" cy="5313362"/>
          </a:xfrm>
          <a:prstGeom prst="rect">
            <a:avLst/>
          </a:prstGeom>
          <a:noFill/>
          <a:ln w="9525">
            <a:noFill/>
            <a:miter lim="800000"/>
            <a:headEnd/>
            <a:tailEnd/>
          </a:ln>
        </p:spPr>
        <p:txBody>
          <a:bodyPr>
            <a:spAutoFit/>
          </a:bodyPr>
          <a:lstStyle/>
          <a:p>
            <a:pPr>
              <a:spcBef>
                <a:spcPct val="50000"/>
              </a:spcBef>
            </a:pPr>
            <a:r>
              <a:rPr lang="en-US" altLang="zh-CN"/>
              <a:t>[1] Haibo He, Edwardo A. Garcia. Learning from Imbalanced Data. IEEE Transactions on Knowledge and Data Engineering.</a:t>
            </a:r>
          </a:p>
          <a:p>
            <a:pPr>
              <a:spcBef>
                <a:spcPct val="50000"/>
              </a:spcBef>
            </a:pPr>
            <a:r>
              <a:rPr lang="en-US" altLang="zh-CN"/>
              <a:t>[2] Sinno Jialin, Qiang Yang. A Survey on Transfer Learning. IEEE Transactions on Knowledge and Data Engineering.</a:t>
            </a:r>
          </a:p>
          <a:p>
            <a:pPr>
              <a:spcBef>
                <a:spcPct val="50000"/>
              </a:spcBef>
            </a:pPr>
            <a:r>
              <a:rPr lang="en-US" altLang="zh-CN"/>
              <a:t>[3] Xi-zhao Wang, Hong-Jie Xing, et al. A Study on Relationship Between Generalization Abilities and Fuzziness of Base Classifiers in Ensemble Learning. IEEE Transactions on Fuzzy Systems.</a:t>
            </a:r>
          </a:p>
          <a:p>
            <a:pPr>
              <a:spcBef>
                <a:spcPct val="50000"/>
              </a:spcBef>
            </a:pPr>
            <a:r>
              <a:rPr lang="en-US" altLang="zh-CN"/>
              <a:t>[4] GB Huang,H Zhou,X Ding. Extreme learning machine for regression and multicalss classification. IEEE Trans. on Syst. Man, Cybern. B, Cybern. </a:t>
            </a:r>
          </a:p>
          <a:p>
            <a:pPr>
              <a:spcBef>
                <a:spcPct val="50000"/>
              </a:spcBef>
            </a:pPr>
            <a:r>
              <a:rPr lang="en-US" altLang="zh-CN"/>
              <a:t>[5] Hinton GE. A fast learning algorithm for deep belief nets. Neural Computation.</a:t>
            </a:r>
          </a:p>
          <a:p>
            <a:r>
              <a:rPr lang="en-US" altLang="zh-CN"/>
              <a:t>[6] Zhang Tao, Jiachi Chen, Geunseok Yang, Byungjeong Lee, and Xiapu Luo. Towards more accurate severity prediction and fixer recommendation of software bugs. Journal of Systems and Software. </a:t>
            </a: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矩形 31"/>
          <p:cNvSpPr>
            <a:spLocks noChangeArrowheads="1"/>
          </p:cNvSpPr>
          <p:nvPr/>
        </p:nvSpPr>
        <p:spPr bwMode="auto">
          <a:xfrm>
            <a:off x="1203325" y="2868613"/>
            <a:ext cx="7446963" cy="1374775"/>
          </a:xfrm>
          <a:prstGeom prst="rect">
            <a:avLst/>
          </a:prstGeom>
          <a:noFill/>
          <a:ln w="9525">
            <a:noFill/>
            <a:miter lim="800000"/>
            <a:headEnd/>
            <a:tailEnd/>
          </a:ln>
        </p:spPr>
        <p:txBody>
          <a:bodyPr>
            <a:spAutoFit/>
          </a:bodyPr>
          <a:lstStyle/>
          <a:p>
            <a:pPr>
              <a:lnSpc>
                <a:spcPct val="150000"/>
              </a:lnSpc>
            </a:pPr>
            <a:r>
              <a:rPr lang="zh-CN" altLang="en-US" sz="2800">
                <a:solidFill>
                  <a:srgbClr val="404146"/>
                </a:solidFill>
                <a:latin typeface="微软雅黑" pitchFamily="34" charset="-122"/>
                <a:ea typeface="微软雅黑" pitchFamily="34" charset="-122"/>
              </a:rPr>
              <a:t>非常感谢各位专家老师的观看！</a:t>
            </a:r>
          </a:p>
          <a:p>
            <a:pPr>
              <a:lnSpc>
                <a:spcPct val="150000"/>
              </a:lnSpc>
            </a:pPr>
            <a:endParaRPr lang="zh-CN" altLang="en-US" sz="2800">
              <a:solidFill>
                <a:srgbClr val="404146"/>
              </a:solidFill>
              <a:latin typeface="微软雅黑" pitchFamily="34" charset="-122"/>
              <a:ea typeface="微软雅黑" pitchFamily="34" charset="-122"/>
            </a:endParaRPr>
          </a:p>
        </p:txBody>
      </p:sp>
      <p:sp>
        <p:nvSpPr>
          <p:cNvPr id="34" name="矩形 33"/>
          <p:cNvSpPr>
            <a:spLocks noChangeArrowheads="1"/>
          </p:cNvSpPr>
          <p:nvPr/>
        </p:nvSpPr>
        <p:spPr bwMode="auto">
          <a:xfrm>
            <a:off x="1203325" y="1236663"/>
            <a:ext cx="4510088" cy="1631950"/>
          </a:xfrm>
          <a:prstGeom prst="rect">
            <a:avLst/>
          </a:prstGeom>
          <a:noFill/>
          <a:ln w="9525">
            <a:noFill/>
            <a:miter lim="800000"/>
            <a:headEnd/>
            <a:tailEnd/>
          </a:ln>
        </p:spPr>
        <p:txBody>
          <a:bodyPr wrap="none">
            <a:spAutoFit/>
          </a:bodyPr>
          <a:lstStyle/>
          <a:p>
            <a:r>
              <a:rPr lang="en-US" altLang="zh-CN" sz="10000">
                <a:solidFill>
                  <a:srgbClr val="BC1F26"/>
                </a:solidFill>
                <a:latin typeface="微软雅黑" pitchFamily="34" charset="-122"/>
                <a:ea typeface="微软雅黑" pitchFamily="34" charset="-122"/>
              </a:rPr>
              <a:t>T</a:t>
            </a:r>
            <a:r>
              <a:rPr lang="en-US" altLang="zh-CN" sz="8000">
                <a:solidFill>
                  <a:srgbClr val="BC1F26"/>
                </a:solidFill>
                <a:latin typeface="微软雅黑" pitchFamily="34" charset="-122"/>
                <a:ea typeface="微软雅黑" pitchFamily="34" charset="-122"/>
              </a:rPr>
              <a:t>HANKS</a:t>
            </a:r>
            <a:endParaRPr lang="zh-CN" altLang="en-US" sz="8000">
              <a:solidFill>
                <a:srgbClr val="BC1F26"/>
              </a:solidFill>
              <a:latin typeface="微软雅黑" pitchFamily="34" charset="-122"/>
              <a:ea typeface="微软雅黑"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12700" y="892175"/>
            <a:ext cx="3370263" cy="1079500"/>
            <a:chOff x="-12700" y="891666"/>
            <a:chExt cx="3370568" cy="1080463"/>
          </a:xfrm>
        </p:grpSpPr>
        <p:sp>
          <p:nvSpPr>
            <p:cNvPr id="12292" name="文本框 12"/>
            <p:cNvSpPr txBox="1">
              <a:spLocks noChangeArrowheads="1"/>
            </p:cNvSpPr>
            <p:nvPr/>
          </p:nvSpPr>
          <p:spPr bwMode="auto">
            <a:xfrm>
              <a:off x="1098916" y="891666"/>
              <a:ext cx="2258952" cy="861774"/>
            </a:xfrm>
            <a:prstGeom prst="rect">
              <a:avLst/>
            </a:prstGeom>
            <a:noFill/>
            <a:ln w="9525">
              <a:noFill/>
              <a:miter lim="800000"/>
              <a:headEnd/>
              <a:tailEnd/>
            </a:ln>
          </p:spPr>
          <p:txBody>
            <a:bodyPr wrap="none">
              <a:spAutoFit/>
            </a:bodyPr>
            <a:lstStyle/>
            <a:p>
              <a:r>
                <a:rPr lang="en-US" altLang="zh-CN" sz="5000">
                  <a:solidFill>
                    <a:srgbClr val="BC1F26"/>
                  </a:solidFill>
                  <a:latin typeface="微软雅黑 Light"/>
                  <a:ea typeface="微软雅黑 Light"/>
                  <a:cs typeface="微软雅黑 Light"/>
                </a:rPr>
                <a:t>01 </a:t>
              </a:r>
              <a:r>
                <a:rPr lang="zh-CN" altLang="en-US" sz="5000">
                  <a:solidFill>
                    <a:srgbClr val="BC1F26"/>
                  </a:solidFill>
                  <a:latin typeface="微软雅黑 Light"/>
                  <a:ea typeface="微软雅黑 Light"/>
                  <a:cs typeface="微软雅黑 Light"/>
                </a:rPr>
                <a:t>绪论</a:t>
              </a:r>
              <a:endParaRPr lang="en-US" altLang="zh-CN" sz="5000">
                <a:solidFill>
                  <a:srgbClr val="BC1F26"/>
                </a:solidFill>
                <a:latin typeface="微软雅黑 Light"/>
                <a:ea typeface="微软雅黑 Light"/>
                <a:cs typeface="微软雅黑 Light"/>
              </a:endParaRPr>
            </a:p>
          </p:txBody>
        </p:sp>
        <p:grpSp>
          <p:nvGrpSpPr>
            <p:cNvPr id="12293"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7838"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873" y="-40"/>
                <a:ext cx="784296"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12291" name="矩形 21"/>
          <p:cNvSpPr>
            <a:spLocks noChangeArrowheads="1"/>
          </p:cNvSpPr>
          <p:nvPr/>
        </p:nvSpPr>
        <p:spPr bwMode="auto">
          <a:xfrm>
            <a:off x="2173288" y="3068638"/>
            <a:ext cx="2065337" cy="1006475"/>
          </a:xfrm>
          <a:prstGeom prst="rect">
            <a:avLst/>
          </a:prstGeom>
          <a:noFill/>
          <a:ln w="9525">
            <a:noFill/>
            <a:miter lim="800000"/>
            <a:headEnd/>
            <a:tailEnd/>
          </a:ln>
        </p:spPr>
        <p:txBody>
          <a:bodyPr>
            <a:spAutoFit/>
          </a:bodyPr>
          <a:lstStyle/>
          <a:p>
            <a:pPr>
              <a:lnSpc>
                <a:spcPct val="150000"/>
              </a:lnSpc>
            </a:pPr>
            <a:r>
              <a:rPr lang="zh-CN" altLang="en-US" sz="2000">
                <a:solidFill>
                  <a:srgbClr val="DCD5CB"/>
                </a:solidFill>
                <a:latin typeface="微软雅黑" pitchFamily="34" charset="-122"/>
                <a:ea typeface="微软雅黑" pitchFamily="34" charset="-122"/>
              </a:rPr>
              <a:t>● 选题背景  </a:t>
            </a:r>
            <a:endParaRPr lang="en-US" altLang="zh-CN" sz="2000">
              <a:solidFill>
                <a:srgbClr val="DCD5CB"/>
              </a:solidFill>
              <a:latin typeface="微软雅黑" pitchFamily="34" charset="-122"/>
              <a:ea typeface="微软雅黑" pitchFamily="34" charset="-122"/>
            </a:endParaRPr>
          </a:p>
          <a:p>
            <a:pPr>
              <a:lnSpc>
                <a:spcPct val="150000"/>
              </a:lnSpc>
            </a:pPr>
            <a:r>
              <a:rPr lang="zh-CN" altLang="en-US" sz="2000">
                <a:solidFill>
                  <a:srgbClr val="DCD5CB"/>
                </a:solidFill>
                <a:latin typeface="微软雅黑" pitchFamily="34" charset="-122"/>
                <a:ea typeface="微软雅黑" pitchFamily="34" charset="-122"/>
              </a:rPr>
              <a:t>● 研究意义  </a:t>
            </a:r>
            <a:endParaRPr lang="en-US" altLang="zh-CN" sz="2000">
              <a:solidFill>
                <a:srgbClr val="DCD5CB"/>
              </a:solidFill>
              <a:latin typeface="微软雅黑" pitchFamily="34" charset="-122"/>
              <a:ea typeface="微软雅黑" pitchFamily="34" charset="-122"/>
            </a:endParaRPr>
          </a:p>
        </p:txBody>
      </p:sp>
      <p:pic>
        <p:nvPicPr>
          <p:cNvPr id="2" name="Picture 10" descr="sz"/>
          <p:cNvPicPr>
            <a:picLocks noChangeAspect="1" noChangeArrowheads="1"/>
          </p:cNvPicPr>
          <p:nvPr/>
        </p:nvPicPr>
        <p:blipFill>
          <a:blip r:embed="rId3"/>
          <a:srcRect/>
          <a:stretch>
            <a:fillRect/>
          </a:stretch>
        </p:blipFill>
        <p:spPr bwMode="auto">
          <a:xfrm>
            <a:off x="5008563" y="1955800"/>
            <a:ext cx="7183437" cy="3135313"/>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par>
                                <p:cTn id="8" presetID="10" presetClass="entr" presetSubtype="0" fill="hold" grpId="1" nodeType="withEffect">
                                  <p:stCondLst>
                                    <p:cond delay="750"/>
                                  </p:stCondLst>
                                  <p:childTnLst>
                                    <p:set>
                                      <p:cBhvr>
                                        <p:cTn id="9" dur="1" fill="hold">
                                          <p:stCondLst>
                                            <p:cond delay="0"/>
                                          </p:stCondLst>
                                        </p:cTn>
                                        <p:tgtEl>
                                          <p:spTgt spid="12291"/>
                                        </p:tgtEl>
                                        <p:attrNameLst>
                                          <p:attrName>style.visibility</p:attrName>
                                        </p:attrNameLst>
                                      </p:cBhvr>
                                      <p:to>
                                        <p:strVal val="visible"/>
                                      </p:to>
                                    </p:set>
                                    <p:animEffect transition="in" filter="fade">
                                      <p:cBhvr>
                                        <p:cTn id="10" dur="325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3827463" cy="1138238"/>
            <a:chOff x="0" y="0"/>
            <a:chExt cx="3828141" cy="1138739"/>
          </a:xfrm>
        </p:grpSpPr>
        <p:sp>
          <p:nvSpPr>
            <p:cNvPr id="10" name="文本框 9"/>
            <p:cNvSpPr txBox="1"/>
            <p:nvPr/>
          </p:nvSpPr>
          <p:spPr>
            <a:xfrm>
              <a:off x="1155905" y="276347"/>
              <a:ext cx="2672236" cy="862392"/>
            </a:xfrm>
            <a:prstGeom prst="rect">
              <a:avLst/>
            </a:prstGeom>
            <a:noFill/>
          </p:spPr>
          <p:txBody>
            <a:bodyPr wrap="none">
              <a:spAutoFit/>
            </a:bodyPr>
            <a:lstStyle/>
            <a:p>
              <a:pPr fontAlgn="auto">
                <a:spcBef>
                  <a:spcPts val="0"/>
                </a:spcBef>
                <a:spcAft>
                  <a:spcPts val="0"/>
                </a:spcAft>
                <a:defRPr/>
              </a:pPr>
              <a:r>
                <a:rPr lang="zh-CN" altLang="en-US" sz="5000" spc="-150">
                  <a:solidFill>
                    <a:srgbClr val="BC1F26"/>
                  </a:solidFill>
                  <a:latin typeface="微软雅黑 Light" panose="020B0502040204020203" pitchFamily="34" charset="-122"/>
                  <a:ea typeface="微软雅黑 Light" panose="020B0502040204020203" pitchFamily="34" charset="-122"/>
                </a:rPr>
                <a:t>选题背景</a:t>
              </a:r>
            </a:p>
          </p:txBody>
        </p:sp>
        <p:grpSp>
          <p:nvGrpSpPr>
            <p:cNvPr id="14345" name="组合 10"/>
            <p:cNvGrpSpPr>
              <a:grpSpLocks/>
            </p:cNvGrpSpPr>
            <p:nvPr/>
          </p:nvGrpSpPr>
          <p:grpSpPr bwMode="auto">
            <a:xfrm>
              <a:off x="0" y="0"/>
              <a:ext cx="1061356" cy="1061356"/>
              <a:chOff x="-276965" y="-276965"/>
              <a:chExt cx="1061356" cy="1061356"/>
            </a:xfrm>
          </p:grpSpPr>
          <p:sp>
            <p:nvSpPr>
              <p:cNvPr id="12" name="矩形 1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3" name="矩形 1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22" name="矩形 21"/>
          <p:cNvSpPr/>
          <p:nvPr/>
        </p:nvSpPr>
        <p:spPr>
          <a:xfrm>
            <a:off x="7075488" y="1677988"/>
            <a:ext cx="3943350" cy="3505200"/>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39" name="文本框 22"/>
          <p:cNvSpPr txBox="1">
            <a:spLocks noChangeArrowheads="1"/>
          </p:cNvSpPr>
          <p:nvPr/>
        </p:nvSpPr>
        <p:spPr bwMode="auto">
          <a:xfrm>
            <a:off x="7119938" y="1830388"/>
            <a:ext cx="3817937" cy="641350"/>
          </a:xfrm>
          <a:prstGeom prst="rect">
            <a:avLst/>
          </a:prstGeom>
          <a:noFill/>
          <a:ln w="9525">
            <a:noFill/>
            <a:miter lim="800000"/>
            <a:headEnd/>
            <a:tailEnd/>
          </a:ln>
        </p:spPr>
        <p:txBody>
          <a:bodyPr>
            <a:spAutoFit/>
          </a:bodyPr>
          <a:lstStyle/>
          <a:p>
            <a:r>
              <a:rPr lang="en-US" altLang="zh-CN" sz="3600">
                <a:solidFill>
                  <a:srgbClr val="DCD5CB"/>
                </a:solidFill>
                <a:latin typeface="微软雅黑 Light"/>
                <a:ea typeface="微软雅黑 Light"/>
                <a:cs typeface="微软雅黑 Light"/>
              </a:rPr>
              <a:t>Bug</a:t>
            </a:r>
            <a:r>
              <a:rPr lang="zh-CN" altLang="en-US" sz="3600">
                <a:solidFill>
                  <a:srgbClr val="DCD5CB"/>
                </a:solidFill>
                <a:latin typeface="微软雅黑 Light"/>
                <a:ea typeface="微软雅黑 Light"/>
                <a:cs typeface="微软雅黑 Light"/>
              </a:rPr>
              <a:t>报告分类问题</a:t>
            </a:r>
          </a:p>
        </p:txBody>
      </p:sp>
      <p:cxnSp>
        <p:nvCxnSpPr>
          <p:cNvPr id="25" name="直接连接符 24"/>
          <p:cNvCxnSpPr/>
          <p:nvPr/>
        </p:nvCxnSpPr>
        <p:spPr>
          <a:xfrm>
            <a:off x="7310438" y="2573338"/>
            <a:ext cx="3300412" cy="0"/>
          </a:xfrm>
          <a:prstGeom prst="line">
            <a:avLst/>
          </a:prstGeom>
          <a:ln>
            <a:solidFill>
              <a:srgbClr val="DCD5CB"/>
            </a:solidFill>
          </a:ln>
        </p:spPr>
        <p:style>
          <a:lnRef idx="1">
            <a:schemeClr val="accent1"/>
          </a:lnRef>
          <a:fillRef idx="0">
            <a:schemeClr val="accent1"/>
          </a:fillRef>
          <a:effectRef idx="0">
            <a:schemeClr val="accent1"/>
          </a:effectRef>
          <a:fontRef idx="minor">
            <a:schemeClr val="tx1"/>
          </a:fontRef>
        </p:style>
      </p:cxnSp>
      <p:sp>
        <p:nvSpPr>
          <p:cNvPr id="14341" name="文本框 25"/>
          <p:cNvSpPr txBox="1">
            <a:spLocks noChangeArrowheads="1"/>
          </p:cNvSpPr>
          <p:nvPr/>
        </p:nvSpPr>
        <p:spPr bwMode="auto">
          <a:xfrm>
            <a:off x="7146925" y="2630488"/>
            <a:ext cx="3800475" cy="2578100"/>
          </a:xfrm>
          <a:prstGeom prst="rect">
            <a:avLst/>
          </a:prstGeom>
          <a:noFill/>
          <a:ln w="9525">
            <a:noFill/>
            <a:miter lim="800000"/>
            <a:headEnd/>
            <a:tailEnd/>
          </a:ln>
        </p:spPr>
        <p:txBody>
          <a:bodyPr lIns="91424" tIns="45712" rIns="91424" bIns="45712">
            <a:spAutoFit/>
          </a:bodyPr>
          <a:lstStyle/>
          <a:p>
            <a:pPr>
              <a:lnSpc>
                <a:spcPct val="130000"/>
              </a:lnSpc>
            </a:pPr>
            <a:r>
              <a:rPr lang="zh-CN" altLang="en-US" sz="1400">
                <a:solidFill>
                  <a:srgbClr val="DCD5CB"/>
                </a:solidFill>
                <a:latin typeface="微软雅黑" pitchFamily="34" charset="-122"/>
                <a:ea typeface="微软雅黑" pitchFamily="34" charset="-122"/>
              </a:rPr>
              <a:t>在软件开发的过程中，不可避免的会产生一些软件开发缺陷，这些缺陷会为软件的使用造成隐患，因此就需要及时发现这些缺陷，并且及时交给软件开发团队修复。在修复软件缺陷的过程中，为了合理的安排人力和时间，一般地，重要的缺陷往往需要快速地、及时地被修复；不重要的缺陷的优先级往往要低于重要的缺陷。因此，判别软件缺陷的重要性是一个比较重要的工作。</a:t>
            </a:r>
            <a:endParaRPr kumimoji="1" lang="en-US" altLang="zh-CN" sz="1400">
              <a:solidFill>
                <a:srgbClr val="DCD5CB"/>
              </a:solidFill>
              <a:latin typeface="微软雅黑" pitchFamily="34" charset="-122"/>
              <a:ea typeface="微软雅黑" pitchFamily="34" charset="-122"/>
              <a:cs typeface="Arial" charset="0"/>
            </a:endParaRPr>
          </a:p>
        </p:txBody>
      </p:sp>
      <p:sp>
        <p:nvSpPr>
          <p:cNvPr id="27" name="矩形 26"/>
          <p:cNvSpPr>
            <a:spLocks noChangeArrowheads="1"/>
          </p:cNvSpPr>
          <p:nvPr/>
        </p:nvSpPr>
        <p:spPr bwMode="auto">
          <a:xfrm>
            <a:off x="1190625" y="5349875"/>
            <a:ext cx="9839325" cy="1174750"/>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400">
                <a:solidFill>
                  <a:srgbClr val="404146"/>
                </a:solidFill>
                <a:latin typeface="微软雅黑" pitchFamily="34" charset="-122"/>
                <a:ea typeface="微软雅黑" pitchFamily="34" charset="-122"/>
              </a:rPr>
              <a:t>最近几年，很多专家学者致力于自动化的软件缺陷识别方法的研究。软件缺陷识别主要依据的数据是缺陷报告，这些缺陷报告主要来自于缺陷分诊系统（比如：</a:t>
            </a:r>
            <a:r>
              <a:rPr lang="en-US" altLang="zh-CN" sz="1400">
                <a:solidFill>
                  <a:srgbClr val="404146"/>
                </a:solidFill>
                <a:latin typeface="微软雅黑" pitchFamily="34" charset="-122"/>
                <a:ea typeface="微软雅黑" pitchFamily="34" charset="-122"/>
              </a:rPr>
              <a:t>Jira</a:t>
            </a:r>
            <a:r>
              <a:rPr lang="zh-CN" altLang="en-US" sz="1400">
                <a:solidFill>
                  <a:srgbClr val="404146"/>
                </a:solidFill>
                <a:latin typeface="微软雅黑" pitchFamily="34" charset="-122"/>
                <a:ea typeface="微软雅黑" pitchFamily="34" charset="-122"/>
              </a:rPr>
              <a:t>，</a:t>
            </a:r>
            <a:r>
              <a:rPr lang="en-US" altLang="zh-CN" sz="1400">
                <a:solidFill>
                  <a:srgbClr val="404146"/>
                </a:solidFill>
                <a:latin typeface="微软雅黑" pitchFamily="34" charset="-122"/>
                <a:ea typeface="微软雅黑" pitchFamily="34" charset="-122"/>
              </a:rPr>
              <a:t>Bugzilla</a:t>
            </a:r>
            <a:r>
              <a:rPr lang="zh-CN" altLang="en-US" sz="1400">
                <a:solidFill>
                  <a:srgbClr val="404146"/>
                </a:solidFill>
                <a:latin typeface="微软雅黑" pitchFamily="34" charset="-122"/>
                <a:ea typeface="微软雅黑" pitchFamily="34" charset="-122"/>
              </a:rPr>
              <a:t>）。在自动化识别软件缺陷报告的过程中，首先将缺陷报告由文本信息转换为数字向量（预处理的方法主要包括：</a:t>
            </a:r>
            <a:r>
              <a:rPr lang="en-US" altLang="zh-CN" sz="1400">
                <a:solidFill>
                  <a:srgbClr val="404146"/>
                </a:solidFill>
                <a:latin typeface="微软雅黑" pitchFamily="34" charset="-122"/>
                <a:ea typeface="微软雅黑" pitchFamily="34" charset="-122"/>
              </a:rPr>
              <a:t>tokenization,stop-word removal, stemming,document representation</a:t>
            </a:r>
            <a:r>
              <a:rPr lang="zh-CN" altLang="en-US" sz="1400">
                <a:solidFill>
                  <a:srgbClr val="404146"/>
                </a:solidFill>
                <a:latin typeface="微软雅黑" pitchFamily="34" charset="-122"/>
                <a:ea typeface="微软雅黑" pitchFamily="34" charset="-122"/>
              </a:rPr>
              <a:t>）</a:t>
            </a:r>
            <a:r>
              <a:rPr lang="en-US" altLang="zh-CN" sz="1400">
                <a:solidFill>
                  <a:srgbClr val="404146"/>
                </a:solidFill>
                <a:latin typeface="微软雅黑" pitchFamily="34" charset="-122"/>
                <a:ea typeface="微软雅黑" pitchFamily="34" charset="-122"/>
              </a:rPr>
              <a:t>; </a:t>
            </a:r>
            <a:r>
              <a:rPr lang="zh-CN" altLang="en-US" sz="1400">
                <a:solidFill>
                  <a:srgbClr val="404146"/>
                </a:solidFill>
                <a:latin typeface="微软雅黑" pitchFamily="34" charset="-122"/>
                <a:ea typeface="微软雅黑" pitchFamily="34" charset="-122"/>
              </a:rPr>
              <a:t>接下来主要是利用得到的样本训练一些分类算法，最后，通过训练好的分类算法来对未知的缺陷报告进行严重程度的预测。</a:t>
            </a:r>
          </a:p>
        </p:txBody>
      </p:sp>
      <p:pic>
        <p:nvPicPr>
          <p:cNvPr id="14343" name="Picture 19" descr="Fig1(a)"/>
          <p:cNvPicPr>
            <a:picLocks noChangeArrowheads="1"/>
          </p:cNvPicPr>
          <p:nvPr/>
        </p:nvPicPr>
        <p:blipFill>
          <a:blip r:embed="rId3"/>
          <a:srcRect/>
          <a:stretch>
            <a:fillRect/>
          </a:stretch>
        </p:blipFill>
        <p:spPr bwMode="auto">
          <a:xfrm>
            <a:off x="1181100" y="1676400"/>
            <a:ext cx="5894388" cy="3505200"/>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2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500"/>
                                        <p:tgtEl>
                                          <p:spTgt spid="27"/>
                                        </p:tgtEl>
                                      </p:cBhvr>
                                    </p:animEffect>
                                    <p:anim calcmode="lin" valueType="num">
                                      <p:cBhvr>
                                        <p:cTn id="8" dur="1500" fill="hold"/>
                                        <p:tgtEl>
                                          <p:spTgt spid="27"/>
                                        </p:tgtEl>
                                        <p:attrNameLst>
                                          <p:attrName>ppt_x</p:attrName>
                                        </p:attrNameLst>
                                      </p:cBhvr>
                                      <p:tavLst>
                                        <p:tav tm="0">
                                          <p:val>
                                            <p:strVal val="#ppt_x"/>
                                          </p:val>
                                        </p:tav>
                                        <p:tav tm="100000">
                                          <p:val>
                                            <p:strVal val="#ppt_x"/>
                                          </p:val>
                                        </p:tav>
                                      </p:tavLst>
                                    </p:anim>
                                    <p:anim calcmode="lin" valueType="num">
                                      <p:cBhvr>
                                        <p:cTn id="9" dur="1500" fill="hold"/>
                                        <p:tgtEl>
                                          <p:spTgt spid="27"/>
                                        </p:tgtEl>
                                        <p:attrNameLst>
                                          <p:attrName>ppt_y</p:attrName>
                                        </p:attrNameLst>
                                      </p:cBhvr>
                                      <p:tavLst>
                                        <p:tav tm="0">
                                          <p:val>
                                            <p:strVal val="#ppt_y+.1"/>
                                          </p:val>
                                        </p:tav>
                                        <p:tav tm="100000">
                                          <p:val>
                                            <p:strVal val="#ppt_y"/>
                                          </p:val>
                                        </p:tav>
                                      </p:tavLst>
                                    </p:anim>
                                  </p:childTnLst>
                                </p:cTn>
                              </p:par>
                              <p:par>
                                <p:cTn id="10" presetID="18" presetClass="entr" presetSubtype="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3879850" cy="1130300"/>
            <a:chOff x="0" y="0"/>
            <a:chExt cx="3880538" cy="1130798"/>
          </a:xfrm>
        </p:grpSpPr>
        <p:sp>
          <p:nvSpPr>
            <p:cNvPr id="16405" name="文本框 19"/>
            <p:cNvSpPr txBox="1">
              <a:spLocks noChangeArrowheads="1"/>
            </p:cNvSpPr>
            <p:nvPr/>
          </p:nvSpPr>
          <p:spPr bwMode="auto">
            <a:xfrm>
              <a:off x="1155905" y="276347"/>
              <a:ext cx="2724633"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研究目的</a:t>
              </a:r>
            </a:p>
          </p:txBody>
        </p:sp>
        <p:grpSp>
          <p:nvGrpSpPr>
            <p:cNvPr id="16406"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grpSp>
        <p:nvGrpSpPr>
          <p:cNvPr id="3" name="组合 2"/>
          <p:cNvGrpSpPr>
            <a:grpSpLocks/>
          </p:cNvGrpSpPr>
          <p:nvPr/>
        </p:nvGrpSpPr>
        <p:grpSpPr bwMode="auto">
          <a:xfrm>
            <a:off x="1055688" y="1136650"/>
            <a:ext cx="4440237" cy="981075"/>
            <a:chOff x="1607859" y="2178454"/>
            <a:chExt cx="4440563" cy="981226"/>
          </a:xfrm>
        </p:grpSpPr>
        <p:cxnSp>
          <p:nvCxnSpPr>
            <p:cNvPr id="30" name="直接连接符 29"/>
            <p:cNvCxnSpPr/>
            <p:nvPr/>
          </p:nvCxnSpPr>
          <p:spPr>
            <a:xfrm>
              <a:off x="1703116" y="2178454"/>
              <a:ext cx="0" cy="981226"/>
            </a:xfrm>
            <a:prstGeom prst="line">
              <a:avLst/>
            </a:prstGeom>
            <a:ln w="127000">
              <a:solidFill>
                <a:srgbClr val="40414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607859" y="2178454"/>
              <a:ext cx="0" cy="981226"/>
            </a:xfrm>
            <a:prstGeom prst="line">
              <a:avLst/>
            </a:prstGeom>
            <a:ln w="63500">
              <a:solidFill>
                <a:srgbClr val="BC1F26"/>
              </a:solidFill>
            </a:ln>
          </p:spPr>
          <p:style>
            <a:lnRef idx="1">
              <a:schemeClr val="accent1"/>
            </a:lnRef>
            <a:fillRef idx="0">
              <a:schemeClr val="accent1"/>
            </a:fillRef>
            <a:effectRef idx="0">
              <a:schemeClr val="accent1"/>
            </a:effectRef>
            <a:fontRef idx="minor">
              <a:schemeClr val="tx1"/>
            </a:fontRef>
          </p:style>
        </p:cxnSp>
        <p:sp>
          <p:nvSpPr>
            <p:cNvPr id="16404" name="矩形 31"/>
            <p:cNvSpPr>
              <a:spLocks noChangeArrowheads="1"/>
            </p:cNvSpPr>
            <p:nvPr/>
          </p:nvSpPr>
          <p:spPr bwMode="auto">
            <a:xfrm>
              <a:off x="1892042" y="2205446"/>
              <a:ext cx="4156380" cy="898663"/>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400">
                  <a:solidFill>
                    <a:srgbClr val="404146"/>
                  </a:solidFill>
                  <a:latin typeface="微软雅黑" pitchFamily="34" charset="-122"/>
                  <a:ea typeface="微软雅黑" pitchFamily="34" charset="-122"/>
                </a:rPr>
                <a:t>在软件缺陷报告分类这个课题里，我们主要研究的对象是分类器训练的阶段。</a:t>
              </a:r>
              <a:r>
                <a:rPr lang="zh-CN" altLang="en-US" sz="1400" b="1">
                  <a:solidFill>
                    <a:srgbClr val="404146"/>
                  </a:solidFill>
                  <a:latin typeface="微软雅黑" pitchFamily="34" charset="-122"/>
                  <a:ea typeface="微软雅黑" pitchFamily="34" charset="-122"/>
                </a:rPr>
                <a:t>研究目的</a:t>
              </a:r>
              <a:r>
                <a:rPr lang="zh-CN" altLang="en-US" sz="1400">
                  <a:solidFill>
                    <a:srgbClr val="404146"/>
                  </a:solidFill>
                  <a:latin typeface="微软雅黑" pitchFamily="34" charset="-122"/>
                  <a:ea typeface="微软雅黑" pitchFamily="34" charset="-122"/>
                </a:rPr>
                <a:t>主要是为了解决以下三个问题</a:t>
              </a:r>
            </a:p>
          </p:txBody>
        </p:sp>
      </p:grpSp>
      <p:pic>
        <p:nvPicPr>
          <p:cNvPr id="16387" name="Picture 35" descr="Fig1(a)"/>
          <p:cNvPicPr>
            <a:picLocks noChangeArrowheads="1"/>
          </p:cNvPicPr>
          <p:nvPr/>
        </p:nvPicPr>
        <p:blipFill>
          <a:blip r:embed="rId3"/>
          <a:srcRect/>
          <a:stretch>
            <a:fillRect/>
          </a:stretch>
        </p:blipFill>
        <p:spPr bwMode="auto">
          <a:xfrm>
            <a:off x="6315075" y="0"/>
            <a:ext cx="5508625" cy="3135313"/>
          </a:xfrm>
          <a:prstGeom prst="rect">
            <a:avLst/>
          </a:prstGeom>
          <a:noFill/>
          <a:ln w="9525">
            <a:noFill/>
            <a:miter lim="800000"/>
            <a:headEnd/>
            <a:tailEnd/>
          </a:ln>
        </p:spPr>
      </p:pic>
      <p:sp>
        <p:nvSpPr>
          <p:cNvPr id="16388" name="Rectangle 36"/>
          <p:cNvSpPr>
            <a:spLocks noChangeArrowheads="1"/>
          </p:cNvSpPr>
          <p:nvPr/>
        </p:nvSpPr>
        <p:spPr bwMode="auto">
          <a:xfrm>
            <a:off x="6430963" y="1757363"/>
            <a:ext cx="2124075" cy="1117600"/>
          </a:xfrm>
          <a:prstGeom prst="rect">
            <a:avLst/>
          </a:prstGeom>
          <a:noFill/>
          <a:ln w="25400">
            <a:solidFill>
              <a:srgbClr val="FF0000"/>
            </a:solidFill>
            <a:prstDash val="dashDot"/>
            <a:miter lim="800000"/>
            <a:headEnd/>
            <a:tailEnd/>
          </a:ln>
        </p:spPr>
        <p:txBody>
          <a:bodyPr wrap="none" anchor="ctr"/>
          <a:lstStyle/>
          <a:p>
            <a:endParaRPr lang="zh-CN" altLang="en-US"/>
          </a:p>
        </p:txBody>
      </p:sp>
      <p:pic>
        <p:nvPicPr>
          <p:cNvPr id="16389" name="Picture 41" descr="pie"/>
          <p:cNvPicPr>
            <a:picLocks noChangeAspect="1" noChangeArrowheads="1"/>
          </p:cNvPicPr>
          <p:nvPr/>
        </p:nvPicPr>
        <p:blipFill>
          <a:blip r:embed="rId4"/>
          <a:srcRect/>
          <a:stretch>
            <a:fillRect/>
          </a:stretch>
        </p:blipFill>
        <p:spPr bwMode="auto">
          <a:xfrm>
            <a:off x="6096000" y="3429000"/>
            <a:ext cx="6096000" cy="1898650"/>
          </a:xfrm>
          <a:prstGeom prst="rect">
            <a:avLst/>
          </a:prstGeom>
          <a:noFill/>
          <a:ln w="9525">
            <a:noFill/>
            <a:miter lim="800000"/>
            <a:headEnd/>
            <a:tailEnd/>
          </a:ln>
        </p:spPr>
      </p:pic>
      <p:grpSp>
        <p:nvGrpSpPr>
          <p:cNvPr id="16390" name="Group 49"/>
          <p:cNvGrpSpPr>
            <a:grpSpLocks/>
          </p:cNvGrpSpPr>
          <p:nvPr/>
        </p:nvGrpSpPr>
        <p:grpSpPr bwMode="auto">
          <a:xfrm>
            <a:off x="1138238" y="3924300"/>
            <a:ext cx="4440237" cy="1270000"/>
            <a:chOff x="673" y="2516"/>
            <a:chExt cx="2797" cy="800"/>
          </a:xfrm>
        </p:grpSpPr>
        <p:sp>
          <p:nvSpPr>
            <p:cNvPr id="16399" name="矩形 39"/>
            <p:cNvSpPr>
              <a:spLocks noChangeArrowheads="1"/>
            </p:cNvSpPr>
            <p:nvPr/>
          </p:nvSpPr>
          <p:spPr bwMode="auto">
            <a:xfrm>
              <a:off x="852" y="2533"/>
              <a:ext cx="2618" cy="740"/>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400" b="1">
                  <a:solidFill>
                    <a:srgbClr val="404146"/>
                  </a:solidFill>
                  <a:latin typeface="微软雅黑" pitchFamily="34" charset="-122"/>
                  <a:ea typeface="微软雅黑" pitchFamily="34" charset="-122"/>
                </a:rPr>
                <a:t>第二：</a:t>
              </a:r>
              <a:r>
                <a:rPr lang="zh-CN" altLang="en-US" sz="1400">
                  <a:solidFill>
                    <a:srgbClr val="404146"/>
                  </a:solidFill>
                  <a:latin typeface="微软雅黑" pitchFamily="34" charset="-122"/>
                  <a:ea typeface="微软雅黑" pitchFamily="34" charset="-122"/>
                </a:rPr>
                <a:t>在有监督的学习中，必须要求缺陷报告带有标签，这样的数据往往需要投入大量的人工标注工作，如何自动化的标注无标签的数据，这是一个可以提高该领域自动化程度的一个比较重要的问题。</a:t>
              </a:r>
            </a:p>
          </p:txBody>
        </p:sp>
        <p:cxnSp>
          <p:nvCxnSpPr>
            <p:cNvPr id="16400" name="直接连接符 37"/>
            <p:cNvCxnSpPr>
              <a:cxnSpLocks noChangeShapeType="1"/>
            </p:cNvCxnSpPr>
            <p:nvPr/>
          </p:nvCxnSpPr>
          <p:spPr bwMode="auto">
            <a:xfrm>
              <a:off x="733" y="2516"/>
              <a:ext cx="0" cy="800"/>
            </a:xfrm>
            <a:prstGeom prst="line">
              <a:avLst/>
            </a:prstGeom>
            <a:noFill/>
            <a:ln w="127000" algn="ctr">
              <a:solidFill>
                <a:srgbClr val="404146"/>
              </a:solidFill>
              <a:miter lim="800000"/>
              <a:headEnd/>
              <a:tailEnd/>
            </a:ln>
          </p:spPr>
        </p:cxnSp>
        <p:cxnSp>
          <p:nvCxnSpPr>
            <p:cNvPr id="16401" name="直接连接符 38"/>
            <p:cNvCxnSpPr>
              <a:cxnSpLocks noChangeShapeType="1"/>
            </p:cNvCxnSpPr>
            <p:nvPr/>
          </p:nvCxnSpPr>
          <p:spPr bwMode="auto">
            <a:xfrm>
              <a:off x="673" y="2516"/>
              <a:ext cx="0" cy="800"/>
            </a:xfrm>
            <a:prstGeom prst="line">
              <a:avLst/>
            </a:prstGeom>
            <a:noFill/>
            <a:ln w="63500" algn="ctr">
              <a:solidFill>
                <a:srgbClr val="BC1F26"/>
              </a:solidFill>
              <a:miter lim="800000"/>
              <a:headEnd/>
              <a:tailEnd/>
            </a:ln>
          </p:spPr>
        </p:cxnSp>
      </p:grpSp>
      <p:grpSp>
        <p:nvGrpSpPr>
          <p:cNvPr id="16391" name="Group 55"/>
          <p:cNvGrpSpPr>
            <a:grpSpLocks/>
          </p:cNvGrpSpPr>
          <p:nvPr/>
        </p:nvGrpSpPr>
        <p:grpSpPr bwMode="auto">
          <a:xfrm>
            <a:off x="1371600" y="2119313"/>
            <a:ext cx="4402138" cy="1727200"/>
            <a:chOff x="813" y="1379"/>
            <a:chExt cx="2773" cy="1088"/>
          </a:xfrm>
        </p:grpSpPr>
        <p:sp>
          <p:nvSpPr>
            <p:cNvPr id="16396" name="矩形 35"/>
            <p:cNvSpPr>
              <a:spLocks noChangeArrowheads="1"/>
            </p:cNvSpPr>
            <p:nvPr/>
          </p:nvSpPr>
          <p:spPr bwMode="auto">
            <a:xfrm>
              <a:off x="813" y="1379"/>
              <a:ext cx="2618" cy="1088"/>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400" b="1">
                  <a:solidFill>
                    <a:srgbClr val="404146"/>
                  </a:solidFill>
                  <a:latin typeface="微软雅黑" pitchFamily="34" charset="-122"/>
                  <a:ea typeface="微软雅黑" pitchFamily="34" charset="-122"/>
                </a:rPr>
                <a:t>第一：</a:t>
              </a:r>
              <a:r>
                <a:rPr lang="zh-CN" altLang="en-US" sz="1400">
                  <a:solidFill>
                    <a:srgbClr val="404146"/>
                  </a:solidFill>
                  <a:latin typeface="微软雅黑" pitchFamily="34" charset="-122"/>
                  <a:ea typeface="微软雅黑" pitchFamily="34" charset="-122"/>
                </a:rPr>
                <a:t>缺陷报告数据集里存在的类别不平衡问题。</a:t>
              </a:r>
            </a:p>
            <a:p>
              <a:pPr defTabSz="684213">
                <a:lnSpc>
                  <a:spcPct val="130000"/>
                </a:lnSpc>
              </a:pPr>
              <a:r>
                <a:rPr lang="zh-CN" altLang="en-US" sz="1400">
                  <a:solidFill>
                    <a:srgbClr val="404146"/>
                  </a:solidFill>
                  <a:latin typeface="微软雅黑" pitchFamily="34" charset="-122"/>
                  <a:ea typeface="微软雅黑" pitchFamily="34" charset="-122"/>
                </a:rPr>
                <a:t>如图所示，我们统计了一下我们实验中数据集（主要来自三个开源项目</a:t>
              </a:r>
              <a:r>
                <a:rPr lang="en-US" altLang="zh-CN" sz="1400">
                  <a:solidFill>
                    <a:srgbClr val="404146"/>
                  </a:solidFill>
                  <a:latin typeface="微软雅黑" pitchFamily="34" charset="-122"/>
                  <a:ea typeface="微软雅黑" pitchFamily="34" charset="-122"/>
                </a:rPr>
                <a:t>Eclipse</a:t>
              </a:r>
              <a:r>
                <a:rPr lang="zh-CN" altLang="en-US" sz="1400">
                  <a:solidFill>
                    <a:srgbClr val="404146"/>
                  </a:solidFill>
                  <a:latin typeface="微软雅黑" pitchFamily="34" charset="-122"/>
                  <a:ea typeface="微软雅黑" pitchFamily="34" charset="-122"/>
                </a:rPr>
                <a:t>、</a:t>
              </a:r>
              <a:r>
                <a:rPr lang="en-US" altLang="zh-CN" sz="1400">
                  <a:solidFill>
                    <a:srgbClr val="404146"/>
                  </a:solidFill>
                  <a:latin typeface="微软雅黑" pitchFamily="34" charset="-122"/>
                  <a:ea typeface="微软雅黑" pitchFamily="34" charset="-122"/>
                </a:rPr>
                <a:t>Moizilla</a:t>
              </a:r>
              <a:r>
                <a:rPr lang="zh-CN" altLang="en-US" sz="1400">
                  <a:solidFill>
                    <a:srgbClr val="404146"/>
                  </a:solidFill>
                  <a:latin typeface="微软雅黑" pitchFamily="34" charset="-122"/>
                  <a:ea typeface="微软雅黑" pitchFamily="34" charset="-122"/>
                </a:rPr>
                <a:t>和</a:t>
              </a:r>
              <a:r>
                <a:rPr lang="en-US" altLang="zh-CN" sz="1400">
                  <a:solidFill>
                    <a:srgbClr val="404146"/>
                  </a:solidFill>
                  <a:latin typeface="微软雅黑" pitchFamily="34" charset="-122"/>
                  <a:ea typeface="微软雅黑" pitchFamily="34" charset="-122"/>
                </a:rPr>
                <a:t>GNOME</a:t>
              </a:r>
              <a:r>
                <a:rPr lang="zh-CN" altLang="en-US" sz="1400">
                  <a:solidFill>
                    <a:srgbClr val="404146"/>
                  </a:solidFill>
                  <a:latin typeface="微软雅黑" pitchFamily="34" charset="-122"/>
                  <a:ea typeface="微软雅黑" pitchFamily="34" charset="-122"/>
                </a:rPr>
                <a:t>的</a:t>
              </a:r>
              <a:r>
                <a:rPr lang="en-US" altLang="zh-CN" sz="1400">
                  <a:solidFill>
                    <a:srgbClr val="404146"/>
                  </a:solidFill>
                  <a:latin typeface="微软雅黑" pitchFamily="34" charset="-122"/>
                  <a:ea typeface="微软雅黑" pitchFamily="34" charset="-122"/>
                </a:rPr>
                <a:t>Bug</a:t>
              </a:r>
              <a:r>
                <a:rPr lang="zh-CN" altLang="en-US" sz="1400">
                  <a:solidFill>
                    <a:srgbClr val="404146"/>
                  </a:solidFill>
                  <a:latin typeface="微软雅黑" pitchFamily="34" charset="-122"/>
                  <a:ea typeface="微软雅黑" pitchFamily="34" charset="-122"/>
                </a:rPr>
                <a:t>报告数据）里非严重</a:t>
              </a:r>
              <a:r>
                <a:rPr lang="en-US" altLang="zh-CN" sz="1400">
                  <a:solidFill>
                    <a:srgbClr val="404146"/>
                  </a:solidFill>
                  <a:latin typeface="微软雅黑" pitchFamily="34" charset="-122"/>
                  <a:ea typeface="微软雅黑" pitchFamily="34" charset="-122"/>
                </a:rPr>
                <a:t>Bug</a:t>
              </a:r>
              <a:r>
                <a:rPr lang="zh-CN" altLang="en-US" sz="1400">
                  <a:solidFill>
                    <a:srgbClr val="404146"/>
                  </a:solidFill>
                  <a:latin typeface="微软雅黑" pitchFamily="34" charset="-122"/>
                  <a:ea typeface="微软雅黑" pitchFamily="34" charset="-122"/>
                </a:rPr>
                <a:t>报告和严重</a:t>
              </a:r>
              <a:r>
                <a:rPr lang="en-US" altLang="zh-CN" sz="1400">
                  <a:solidFill>
                    <a:srgbClr val="404146"/>
                  </a:solidFill>
                  <a:latin typeface="微软雅黑" pitchFamily="34" charset="-122"/>
                  <a:ea typeface="微软雅黑" pitchFamily="34" charset="-122"/>
                </a:rPr>
                <a:t>Bug</a:t>
              </a:r>
              <a:r>
                <a:rPr lang="zh-CN" altLang="en-US" sz="1400">
                  <a:solidFill>
                    <a:srgbClr val="404146"/>
                  </a:solidFill>
                  <a:latin typeface="微软雅黑" pitchFamily="34" charset="-122"/>
                  <a:ea typeface="微软雅黑" pitchFamily="34" charset="-122"/>
                </a:rPr>
                <a:t>报告的比例对比情况。可以看出，两种类别的数据在数量上差距比较明显。</a:t>
              </a:r>
            </a:p>
          </p:txBody>
        </p:sp>
        <p:cxnSp>
          <p:nvCxnSpPr>
            <p:cNvPr id="34" name="直接连接符 33"/>
            <p:cNvCxnSpPr/>
            <p:nvPr/>
          </p:nvCxnSpPr>
          <p:spPr>
            <a:xfrm>
              <a:off x="3573" y="1402"/>
              <a:ext cx="13" cy="983"/>
            </a:xfrm>
            <a:prstGeom prst="line">
              <a:avLst/>
            </a:prstGeom>
            <a:ln w="127000">
              <a:solidFill>
                <a:srgbClr val="404146"/>
              </a:solidFill>
            </a:ln>
          </p:spPr>
          <p:style>
            <a:lnRef idx="1">
              <a:schemeClr val="accent1"/>
            </a:lnRef>
            <a:fillRef idx="0">
              <a:schemeClr val="accent1"/>
            </a:fillRef>
            <a:effectRef idx="0">
              <a:schemeClr val="accent1"/>
            </a:effectRef>
            <a:fontRef idx="minor">
              <a:schemeClr val="tx1"/>
            </a:fontRef>
          </p:style>
        </p:cxnSp>
        <p:cxnSp>
          <p:nvCxnSpPr>
            <p:cNvPr id="16398" name="直接连接符 34"/>
            <p:cNvCxnSpPr>
              <a:cxnSpLocks noChangeShapeType="1"/>
            </p:cNvCxnSpPr>
            <p:nvPr/>
          </p:nvCxnSpPr>
          <p:spPr bwMode="auto">
            <a:xfrm>
              <a:off x="3515" y="1403"/>
              <a:ext cx="19" cy="984"/>
            </a:xfrm>
            <a:prstGeom prst="line">
              <a:avLst/>
            </a:prstGeom>
            <a:noFill/>
            <a:ln w="63500" algn="ctr">
              <a:solidFill>
                <a:srgbClr val="BC1F26"/>
              </a:solidFill>
              <a:miter lim="800000"/>
              <a:headEnd/>
              <a:tailEnd/>
            </a:ln>
          </p:spPr>
        </p:cxnSp>
      </p:grpSp>
      <p:grpSp>
        <p:nvGrpSpPr>
          <p:cNvPr id="16392" name="Group 80"/>
          <p:cNvGrpSpPr>
            <a:grpSpLocks/>
          </p:cNvGrpSpPr>
          <p:nvPr/>
        </p:nvGrpSpPr>
        <p:grpSpPr bwMode="auto">
          <a:xfrm>
            <a:off x="1376363" y="5254625"/>
            <a:ext cx="4395787" cy="1450975"/>
            <a:chOff x="834" y="3406"/>
            <a:chExt cx="2769" cy="914"/>
          </a:xfrm>
        </p:grpSpPr>
        <p:sp>
          <p:nvSpPr>
            <p:cNvPr id="16393" name="矩形 35"/>
            <p:cNvSpPr>
              <a:spLocks noChangeArrowheads="1"/>
            </p:cNvSpPr>
            <p:nvPr/>
          </p:nvSpPr>
          <p:spPr bwMode="auto">
            <a:xfrm>
              <a:off x="834" y="3406"/>
              <a:ext cx="2618" cy="914"/>
            </a:xfrm>
            <a:prstGeom prst="rect">
              <a:avLst/>
            </a:prstGeom>
            <a:noFill/>
            <a:ln w="9525">
              <a:noFill/>
              <a:miter lim="800000"/>
              <a:headEnd/>
              <a:tailEnd/>
            </a:ln>
          </p:spPr>
          <p:txBody>
            <a:bodyPr lIns="68570" tIns="34289" rIns="68570" bIns="34289">
              <a:spAutoFit/>
            </a:bodyPr>
            <a:lstStyle/>
            <a:p>
              <a:pPr defTabSz="684213">
                <a:lnSpc>
                  <a:spcPct val="130000"/>
                </a:lnSpc>
              </a:pPr>
              <a:r>
                <a:rPr lang="zh-CN" altLang="en-US" sz="1400" b="1">
                  <a:solidFill>
                    <a:srgbClr val="404146"/>
                  </a:solidFill>
                  <a:latin typeface="微软雅黑" pitchFamily="34" charset="-122"/>
                  <a:ea typeface="微软雅黑" pitchFamily="34" charset="-122"/>
                </a:rPr>
                <a:t>第三：</a:t>
              </a:r>
              <a:r>
                <a:rPr lang="zh-CN" altLang="en-US" sz="1400">
                  <a:solidFill>
                    <a:srgbClr val="404146"/>
                  </a:solidFill>
                  <a:latin typeface="微软雅黑" pitchFamily="34" charset="-122"/>
                  <a:ea typeface="微软雅黑" pitchFamily="34" charset="-122"/>
                </a:rPr>
                <a:t>分类学习方法往往是数据驱动的方法，在数据量较少的情况下，分类学习的方法往往会出现泛化能力差的现象。如何解决在缺陷报告数据量不充足的情况下，提升分类算法的性能，这也是一个比较实际的问题。</a:t>
              </a:r>
            </a:p>
          </p:txBody>
        </p:sp>
        <p:cxnSp>
          <p:nvCxnSpPr>
            <p:cNvPr id="16394" name="直接连接符 34"/>
            <p:cNvCxnSpPr>
              <a:cxnSpLocks noChangeShapeType="1"/>
            </p:cNvCxnSpPr>
            <p:nvPr/>
          </p:nvCxnSpPr>
          <p:spPr bwMode="auto">
            <a:xfrm>
              <a:off x="3543" y="3438"/>
              <a:ext cx="0" cy="800"/>
            </a:xfrm>
            <a:prstGeom prst="line">
              <a:avLst/>
            </a:prstGeom>
            <a:noFill/>
            <a:ln w="63500" algn="ctr">
              <a:solidFill>
                <a:srgbClr val="BC1F26"/>
              </a:solidFill>
              <a:miter lim="800000"/>
              <a:headEnd/>
              <a:tailEnd/>
            </a:ln>
          </p:spPr>
        </p:cxnSp>
        <p:cxnSp>
          <p:nvCxnSpPr>
            <p:cNvPr id="16395" name="直接连接符 33"/>
            <p:cNvCxnSpPr>
              <a:cxnSpLocks noChangeShapeType="1"/>
            </p:cNvCxnSpPr>
            <p:nvPr/>
          </p:nvCxnSpPr>
          <p:spPr bwMode="auto">
            <a:xfrm>
              <a:off x="3603" y="3444"/>
              <a:ext cx="0" cy="800"/>
            </a:xfrm>
            <a:prstGeom prst="line">
              <a:avLst/>
            </a:prstGeom>
            <a:noFill/>
            <a:ln w="127000" algn="ctr">
              <a:solidFill>
                <a:srgbClr val="404146"/>
              </a:solidFill>
              <a:miter lim="800000"/>
              <a:headEnd/>
              <a:tailEnd/>
            </a:ln>
          </p:spPr>
        </p:cxn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12700" y="892175"/>
            <a:ext cx="6621463" cy="1079500"/>
            <a:chOff x="-12700" y="891666"/>
            <a:chExt cx="6622071" cy="1080463"/>
          </a:xfrm>
        </p:grpSpPr>
        <p:sp>
          <p:nvSpPr>
            <p:cNvPr id="18436" name="文本框 12"/>
            <p:cNvSpPr txBox="1">
              <a:spLocks noChangeArrowheads="1"/>
            </p:cNvSpPr>
            <p:nvPr/>
          </p:nvSpPr>
          <p:spPr bwMode="auto">
            <a:xfrm>
              <a:off x="1098652" y="891666"/>
              <a:ext cx="5510719" cy="854837"/>
            </a:xfrm>
            <a:prstGeom prst="rect">
              <a:avLst/>
            </a:prstGeom>
            <a:noFill/>
            <a:ln w="9525">
              <a:noFill/>
              <a:miter lim="800000"/>
              <a:headEnd/>
              <a:tailEnd/>
            </a:ln>
          </p:spPr>
          <p:txBody>
            <a:bodyPr wrap="none">
              <a:spAutoFit/>
            </a:bodyPr>
            <a:lstStyle/>
            <a:p>
              <a:r>
                <a:rPr lang="en-US" altLang="zh-CN" sz="5000">
                  <a:solidFill>
                    <a:srgbClr val="BC1F26"/>
                  </a:solidFill>
                  <a:latin typeface="微软雅黑 Light"/>
                  <a:ea typeface="微软雅黑 Light"/>
                  <a:cs typeface="微软雅黑 Light"/>
                </a:rPr>
                <a:t>02 </a:t>
              </a:r>
              <a:r>
                <a:rPr lang="zh-CN" altLang="en-US" sz="5000">
                  <a:solidFill>
                    <a:srgbClr val="BC1F26"/>
                  </a:solidFill>
                  <a:latin typeface="微软雅黑 Light"/>
                  <a:ea typeface="微软雅黑 Light"/>
                  <a:cs typeface="微软雅黑 Light"/>
                </a:rPr>
                <a:t>主要内容（一）</a:t>
              </a:r>
            </a:p>
          </p:txBody>
        </p:sp>
        <p:grpSp>
          <p:nvGrpSpPr>
            <p:cNvPr id="18437" name="组合 13"/>
            <p:cNvGrpSpPr>
              <a:grpSpLocks/>
            </p:cNvGrpSpPr>
            <p:nvPr/>
          </p:nvGrpSpPr>
          <p:grpSpPr bwMode="auto">
            <a:xfrm>
              <a:off x="-12700" y="910773"/>
              <a:ext cx="1061356" cy="1061356"/>
              <a:chOff x="-276965" y="0"/>
              <a:chExt cx="1061356" cy="1061356"/>
            </a:xfrm>
          </p:grpSpPr>
          <p:sp>
            <p:nvSpPr>
              <p:cNvPr id="15" name="矩形 14"/>
              <p:cNvSpPr/>
              <p:nvPr/>
            </p:nvSpPr>
            <p:spPr>
              <a:xfrm>
                <a:off x="-276965" y="784885"/>
                <a:ext cx="277838" cy="276471"/>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6" name="矩形 15"/>
              <p:cNvSpPr/>
              <p:nvPr/>
            </p:nvSpPr>
            <p:spPr>
              <a:xfrm>
                <a:off x="873" y="-40"/>
                <a:ext cx="784297" cy="784925"/>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24579" name="矩形 21"/>
          <p:cNvSpPr>
            <a:spLocks noChangeArrowheads="1"/>
          </p:cNvSpPr>
          <p:nvPr/>
        </p:nvSpPr>
        <p:spPr bwMode="auto">
          <a:xfrm>
            <a:off x="1177925" y="3006725"/>
            <a:ext cx="3822700" cy="1187450"/>
          </a:xfrm>
          <a:prstGeom prst="rect">
            <a:avLst/>
          </a:prstGeom>
          <a:noFill/>
          <a:ln w="9525">
            <a:noFill/>
            <a:miter lim="800000"/>
            <a:headEnd/>
            <a:tailEnd/>
          </a:ln>
        </p:spPr>
        <p:txBody>
          <a:bodyPr>
            <a:spAutoFit/>
          </a:bodyPr>
          <a:lstStyle/>
          <a:p>
            <a:pPr>
              <a:lnSpc>
                <a:spcPct val="150000"/>
              </a:lnSpc>
            </a:pPr>
            <a:r>
              <a:rPr lang="zh-CN" altLang="en-US" sz="2400">
                <a:solidFill>
                  <a:srgbClr val="DCD5CB"/>
                </a:solidFill>
                <a:latin typeface="微软雅黑" pitchFamily="34" charset="-122"/>
                <a:ea typeface="微软雅黑" pitchFamily="34" charset="-122"/>
              </a:rPr>
              <a:t>● 不平衡问题的研究 </a:t>
            </a:r>
            <a:endParaRPr lang="en-US" altLang="zh-CN" sz="2400">
              <a:solidFill>
                <a:srgbClr val="DCD5CB"/>
              </a:solidFill>
              <a:latin typeface="微软雅黑" pitchFamily="34" charset="-122"/>
              <a:ea typeface="微软雅黑" pitchFamily="34" charset="-122"/>
            </a:endParaRPr>
          </a:p>
          <a:p>
            <a:pPr>
              <a:lnSpc>
                <a:spcPct val="150000"/>
              </a:lnSpc>
            </a:pPr>
            <a:endParaRPr lang="en-US" altLang="zh-CN" sz="2400">
              <a:solidFill>
                <a:srgbClr val="DCD5CB"/>
              </a:solidFill>
              <a:latin typeface="微软雅黑" pitchFamily="34" charset="-122"/>
              <a:ea typeface="微软雅黑" pitchFamily="34" charset="-122"/>
            </a:endParaRPr>
          </a:p>
        </p:txBody>
      </p:sp>
      <p:pic>
        <p:nvPicPr>
          <p:cNvPr id="18435" name="Picture 11" descr="搜狗截图20181120202240"/>
          <p:cNvPicPr>
            <a:picLocks noChangeArrowheads="1"/>
          </p:cNvPicPr>
          <p:nvPr/>
        </p:nvPicPr>
        <p:blipFill>
          <a:blip r:embed="rId3"/>
          <a:srcRect/>
          <a:stretch>
            <a:fillRect/>
          </a:stretch>
        </p:blipFill>
        <p:spPr bwMode="auto">
          <a:xfrm>
            <a:off x="5014913" y="1955800"/>
            <a:ext cx="7151687" cy="3135313"/>
          </a:xfrm>
          <a:prstGeom prst="rect">
            <a:avLst/>
          </a:prstGeom>
          <a:noFill/>
          <a:ln w="9525">
            <a:noFill/>
            <a:miter lim="800000"/>
            <a:headEnd/>
            <a:tailEnd/>
          </a:ln>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4579"/>
                                        </p:tgtEl>
                                        <p:attrNameLst>
                                          <p:attrName>style.visibility</p:attrName>
                                        </p:attrNameLst>
                                      </p:cBhvr>
                                      <p:to>
                                        <p:strVal val="visible"/>
                                      </p:to>
                                    </p:set>
                                    <p:animEffect transition="in" filter="fade">
                                      <p:cBhvr>
                                        <p:cTn id="10" dur="325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4514850" cy="1130300"/>
            <a:chOff x="0" y="0"/>
            <a:chExt cx="4515649" cy="1130798"/>
          </a:xfrm>
        </p:grpSpPr>
        <p:sp>
          <p:nvSpPr>
            <p:cNvPr id="20487" name="文本框 19"/>
            <p:cNvSpPr txBox="1">
              <a:spLocks noChangeArrowheads="1"/>
            </p:cNvSpPr>
            <p:nvPr/>
          </p:nvSpPr>
          <p:spPr bwMode="auto">
            <a:xfrm>
              <a:off x="1155905" y="276347"/>
              <a:ext cx="3359744"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不平衡现象</a:t>
              </a:r>
            </a:p>
          </p:txBody>
        </p:sp>
        <p:grpSp>
          <p:nvGrpSpPr>
            <p:cNvPr id="20488" name="组合 20"/>
            <p:cNvGrpSpPr>
              <a:grpSpLocks/>
            </p:cNvGrpSpPr>
            <p:nvPr/>
          </p:nvGrpSpPr>
          <p:grpSpPr bwMode="auto">
            <a:xfrm>
              <a:off x="0" y="0"/>
              <a:ext cx="1061356" cy="1061356"/>
              <a:chOff x="-276965" y="-276965"/>
              <a:chExt cx="1061356" cy="1061356"/>
            </a:xfrm>
          </p:grpSpPr>
          <p:sp>
            <p:nvSpPr>
              <p:cNvPr id="22" name="矩形 2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23" name="矩形 2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20482" name="矩形 55"/>
          <p:cNvSpPr>
            <a:spLocks noChangeArrowheads="1"/>
          </p:cNvSpPr>
          <p:nvPr/>
        </p:nvSpPr>
        <p:spPr bwMode="auto">
          <a:xfrm>
            <a:off x="638175" y="1268413"/>
            <a:ext cx="4432300" cy="5253037"/>
          </a:xfrm>
          <a:prstGeom prst="rect">
            <a:avLst/>
          </a:prstGeom>
          <a:noFill/>
          <a:ln w="9525">
            <a:noFill/>
            <a:miter lim="800000"/>
            <a:headEnd/>
            <a:tailEnd/>
          </a:ln>
        </p:spPr>
        <p:txBody>
          <a:bodyPr>
            <a:spAutoFit/>
          </a:bodyPr>
          <a:lstStyle/>
          <a:p>
            <a:pPr>
              <a:lnSpc>
                <a:spcPct val="130000"/>
              </a:lnSpc>
            </a:pPr>
            <a:endParaRPr lang="zh-CN" altLang="en-US" sz="1300">
              <a:solidFill>
                <a:srgbClr val="404146"/>
              </a:solidFill>
              <a:latin typeface="微软雅黑" pitchFamily="34" charset="-122"/>
              <a:ea typeface="微软雅黑" pitchFamily="34" charset="-122"/>
            </a:endParaRPr>
          </a:p>
          <a:p>
            <a:pPr>
              <a:lnSpc>
                <a:spcPct val="130000"/>
              </a:lnSpc>
            </a:pPr>
            <a:r>
              <a:rPr lang="zh-CN" altLang="en-US">
                <a:solidFill>
                  <a:srgbClr val="404146"/>
                </a:solidFill>
                <a:latin typeface="微软雅黑" pitchFamily="34" charset="-122"/>
                <a:ea typeface="微软雅黑" pitchFamily="34" charset="-122"/>
              </a:rPr>
              <a:t>在分类学习过程中，我们希望分类器可以拟合出类别之间的临界面，或者是学习到一些有用的分类规则。但是大多数分类方法都基于</a:t>
            </a:r>
            <a:r>
              <a:rPr lang="zh-CN" altLang="en-US" b="1">
                <a:solidFill>
                  <a:srgbClr val="404146"/>
                </a:solidFill>
                <a:latin typeface="微软雅黑" pitchFamily="34" charset="-122"/>
                <a:ea typeface="微软雅黑" pitchFamily="34" charset="-122"/>
              </a:rPr>
              <a:t>两个假设</a:t>
            </a:r>
            <a:r>
              <a:rPr lang="zh-CN" altLang="en-US">
                <a:solidFill>
                  <a:srgbClr val="404146"/>
                </a:solidFill>
                <a:latin typeface="微软雅黑" pitchFamily="34" charset="-122"/>
                <a:ea typeface="微软雅黑" pitchFamily="34" charset="-122"/>
              </a:rPr>
              <a:t>，第一个假设是：每个类别样例的数据量基本相等；第二个假设是：每个类别样例的分类损失同等重要，也就是有着同样的代价。但是在现实中，这两个假设往往</a:t>
            </a:r>
            <a:r>
              <a:rPr lang="zh-CN" altLang="en-US" b="1">
                <a:solidFill>
                  <a:srgbClr val="404146"/>
                </a:solidFill>
                <a:latin typeface="微软雅黑" pitchFamily="34" charset="-122"/>
                <a:ea typeface="微软雅黑" pitchFamily="34" charset="-122"/>
              </a:rPr>
              <a:t>不能成立</a:t>
            </a:r>
            <a:r>
              <a:rPr lang="zh-CN" altLang="en-US">
                <a:solidFill>
                  <a:srgbClr val="404146"/>
                </a:solidFill>
                <a:latin typeface="微软雅黑" pitchFamily="34" charset="-122"/>
                <a:ea typeface="微软雅黑" pitchFamily="34" charset="-122"/>
              </a:rPr>
              <a:t>。</a:t>
            </a:r>
          </a:p>
          <a:p>
            <a:pPr>
              <a:lnSpc>
                <a:spcPct val="130000"/>
              </a:lnSpc>
            </a:pPr>
            <a:r>
              <a:rPr lang="zh-CN" altLang="en-US">
                <a:solidFill>
                  <a:srgbClr val="404146"/>
                </a:solidFill>
                <a:latin typeface="微软雅黑" pitchFamily="34" charset="-122"/>
                <a:ea typeface="微软雅黑" pitchFamily="34" charset="-122"/>
              </a:rPr>
              <a:t>在这两个假设的前提下去训练分类算法，得到的结果必然是不能很好地学习每个类别的分布特点，可能会产生对于少数类样例的欠拟合，并且对于多数类样例的过拟合。</a:t>
            </a:r>
          </a:p>
          <a:p>
            <a:pPr>
              <a:lnSpc>
                <a:spcPct val="130000"/>
              </a:lnSpc>
            </a:pPr>
            <a:endParaRPr lang="en-US" altLang="zh-CN" sz="1300">
              <a:solidFill>
                <a:srgbClr val="404146"/>
              </a:solidFill>
              <a:latin typeface="微软雅黑" pitchFamily="34" charset="-122"/>
              <a:ea typeface="微软雅黑" pitchFamily="34" charset="-122"/>
            </a:endParaRPr>
          </a:p>
        </p:txBody>
      </p:sp>
      <p:pic>
        <p:nvPicPr>
          <p:cNvPr id="1026" name="Picture 2" descr="http://images2015.cnblogs.com/blog/594991/201609/594991-20160920201156559-482491821.png"/>
          <p:cNvPicPr>
            <a:picLocks noChangeAspect="1" noChangeArrowheads="1"/>
          </p:cNvPicPr>
          <p:nvPr/>
        </p:nvPicPr>
        <p:blipFill>
          <a:blip r:embed="rId3"/>
          <a:srcRect/>
          <a:stretch>
            <a:fillRect/>
          </a:stretch>
        </p:blipFill>
        <p:spPr bwMode="auto">
          <a:xfrm>
            <a:off x="6096000" y="166688"/>
            <a:ext cx="4926013" cy="2971800"/>
          </a:xfrm>
          <a:prstGeom prst="rect">
            <a:avLst/>
          </a:prstGeom>
          <a:noFill/>
          <a:ln w="9525">
            <a:noFill/>
            <a:miter lim="800000"/>
            <a:headEnd/>
            <a:tailEnd/>
          </a:ln>
        </p:spPr>
      </p:pic>
      <p:sp>
        <p:nvSpPr>
          <p:cNvPr id="20484" name="Line 28"/>
          <p:cNvSpPr>
            <a:spLocks noChangeShapeType="1"/>
          </p:cNvSpPr>
          <p:nvPr/>
        </p:nvSpPr>
        <p:spPr bwMode="auto">
          <a:xfrm>
            <a:off x="7356475" y="762000"/>
            <a:ext cx="2570163" cy="1778000"/>
          </a:xfrm>
          <a:prstGeom prst="line">
            <a:avLst/>
          </a:prstGeom>
          <a:noFill/>
          <a:ln w="63500">
            <a:solidFill>
              <a:srgbClr val="FF0000"/>
            </a:solidFill>
            <a:round/>
            <a:headEnd/>
            <a:tailEnd/>
          </a:ln>
        </p:spPr>
        <p:txBody>
          <a:bodyPr/>
          <a:lstStyle/>
          <a:p>
            <a:endParaRPr lang="zh-CN" altLang="en-US"/>
          </a:p>
        </p:txBody>
      </p:sp>
      <p:pic>
        <p:nvPicPr>
          <p:cNvPr id="20485" name="Picture 33" descr="搜狗截图20181120204906"/>
          <p:cNvPicPr>
            <a:picLocks noChangeAspect="1" noChangeArrowheads="1"/>
          </p:cNvPicPr>
          <p:nvPr/>
        </p:nvPicPr>
        <p:blipFill>
          <a:blip r:embed="rId4"/>
          <a:srcRect/>
          <a:stretch>
            <a:fillRect/>
          </a:stretch>
        </p:blipFill>
        <p:spPr bwMode="auto">
          <a:xfrm>
            <a:off x="6096000" y="3429000"/>
            <a:ext cx="4946650" cy="3419475"/>
          </a:xfrm>
          <a:prstGeom prst="rect">
            <a:avLst/>
          </a:prstGeom>
          <a:noFill/>
          <a:ln w="9525">
            <a:noFill/>
            <a:miter lim="800000"/>
            <a:headEnd/>
            <a:tailEnd/>
          </a:ln>
        </p:spPr>
      </p:pic>
      <p:sp>
        <p:nvSpPr>
          <p:cNvPr id="20486" name="Freeform 35"/>
          <p:cNvSpPr>
            <a:spLocks/>
          </p:cNvSpPr>
          <p:nvPr/>
        </p:nvSpPr>
        <p:spPr bwMode="auto">
          <a:xfrm>
            <a:off x="7477125" y="3586163"/>
            <a:ext cx="377825" cy="3179762"/>
          </a:xfrm>
          <a:custGeom>
            <a:avLst/>
            <a:gdLst>
              <a:gd name="T0" fmla="*/ 2147483647 w 206"/>
              <a:gd name="T1" fmla="*/ 0 h 2003"/>
              <a:gd name="T2" fmla="*/ 2147483647 w 206"/>
              <a:gd name="T3" fmla="*/ 2147483647 h 2003"/>
              <a:gd name="T4" fmla="*/ 0 w 206"/>
              <a:gd name="T5" fmla="*/ 2147483647 h 2003"/>
              <a:gd name="T6" fmla="*/ 0 60000 65536"/>
              <a:gd name="T7" fmla="*/ 0 60000 65536"/>
              <a:gd name="T8" fmla="*/ 0 60000 65536"/>
              <a:gd name="T9" fmla="*/ 0 w 206"/>
              <a:gd name="T10" fmla="*/ 0 h 2003"/>
              <a:gd name="T11" fmla="*/ 206 w 206"/>
              <a:gd name="T12" fmla="*/ 2003 h 2003"/>
            </a:gdLst>
            <a:ahLst/>
            <a:cxnLst>
              <a:cxn ang="T6">
                <a:pos x="T0" y="T1"/>
              </a:cxn>
              <a:cxn ang="T7">
                <a:pos x="T2" y="T3"/>
              </a:cxn>
              <a:cxn ang="T8">
                <a:pos x="T4" y="T5"/>
              </a:cxn>
            </a:cxnLst>
            <a:rect l="T9" t="T10" r="T11" b="T12"/>
            <a:pathLst>
              <a:path w="206" h="2003">
                <a:moveTo>
                  <a:pt x="7" y="0"/>
                </a:moveTo>
                <a:cubicBezTo>
                  <a:pt x="106" y="265"/>
                  <a:pt x="206" y="530"/>
                  <a:pt x="205" y="864"/>
                </a:cubicBezTo>
                <a:cubicBezTo>
                  <a:pt x="204" y="1198"/>
                  <a:pt x="22" y="1855"/>
                  <a:pt x="0" y="2003"/>
                </a:cubicBezTo>
              </a:path>
            </a:pathLst>
          </a:custGeom>
          <a:noFill/>
          <a:ln w="38100">
            <a:solidFill>
              <a:srgbClr val="FF0000"/>
            </a:solidFill>
            <a:round/>
            <a:headEnd/>
            <a:tailEnd/>
          </a:ln>
        </p:spPr>
        <p:txBody>
          <a:bodyPr/>
          <a:lstStyle/>
          <a:p>
            <a:endParaRPr lang="zh-CN" altLang="en-US"/>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0" y="0"/>
            <a:ext cx="7689850" cy="1130300"/>
            <a:chOff x="0" y="0"/>
            <a:chExt cx="7691213" cy="1130798"/>
          </a:xfrm>
        </p:grpSpPr>
        <p:sp>
          <p:nvSpPr>
            <p:cNvPr id="22533" name="文本框 9"/>
            <p:cNvSpPr txBox="1">
              <a:spLocks noChangeArrowheads="1"/>
            </p:cNvSpPr>
            <p:nvPr/>
          </p:nvSpPr>
          <p:spPr bwMode="auto">
            <a:xfrm>
              <a:off x="1155905" y="276347"/>
              <a:ext cx="6535308" cy="854451"/>
            </a:xfrm>
            <a:prstGeom prst="rect">
              <a:avLst/>
            </a:prstGeom>
            <a:noFill/>
            <a:ln w="9525">
              <a:noFill/>
              <a:miter lim="800000"/>
              <a:headEnd/>
              <a:tailEnd/>
            </a:ln>
          </p:spPr>
          <p:txBody>
            <a:bodyPr wrap="none">
              <a:spAutoFit/>
            </a:bodyPr>
            <a:lstStyle/>
            <a:p>
              <a:r>
                <a:rPr lang="zh-CN" altLang="en-US" sz="5000">
                  <a:solidFill>
                    <a:srgbClr val="BC1F26"/>
                  </a:solidFill>
                  <a:latin typeface="微软雅黑 Light"/>
                  <a:ea typeface="微软雅黑 Light"/>
                  <a:cs typeface="微软雅黑 Light"/>
                </a:rPr>
                <a:t>不平衡问题的解决方法</a:t>
              </a:r>
            </a:p>
          </p:txBody>
        </p:sp>
        <p:grpSp>
          <p:nvGrpSpPr>
            <p:cNvPr id="22534" name="组合 10"/>
            <p:cNvGrpSpPr>
              <a:grpSpLocks/>
            </p:cNvGrpSpPr>
            <p:nvPr/>
          </p:nvGrpSpPr>
          <p:grpSpPr bwMode="auto">
            <a:xfrm>
              <a:off x="0" y="0"/>
              <a:ext cx="1061356" cy="1061356"/>
              <a:chOff x="-276965" y="-276965"/>
              <a:chExt cx="1061356" cy="1061356"/>
            </a:xfrm>
          </p:grpSpPr>
          <p:sp>
            <p:nvSpPr>
              <p:cNvPr id="12" name="矩形 11"/>
              <p:cNvSpPr/>
              <p:nvPr/>
            </p:nvSpPr>
            <p:spPr>
              <a:xfrm>
                <a:off x="-276965" y="-276965"/>
                <a:ext cx="276274" cy="276347"/>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DCD5CB"/>
                  </a:solidFill>
                </a:endParaRPr>
              </a:p>
            </p:txBody>
          </p:sp>
          <p:sp>
            <p:nvSpPr>
              <p:cNvPr id="13" name="矩形 12"/>
              <p:cNvSpPr/>
              <p:nvPr/>
            </p:nvSpPr>
            <p:spPr>
              <a:xfrm>
                <a:off x="-691" y="-618"/>
                <a:ext cx="784364" cy="78457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extLst>
              </p:spPr>
              <p:txBody>
                <a:bodyPr/>
                <a:lstStyle/>
                <a:p>
                  <a:pPr fontAlgn="auto">
                    <a:spcBef>
                      <a:spcPts val="0"/>
                    </a:spcBef>
                    <a:spcAft>
                      <a:spcPts val="0"/>
                    </a:spcAft>
                    <a:defRPr/>
                  </a:pPr>
                  <a:endParaRPr lang="zh-CN" altLang="en-US">
                    <a:latin typeface="+mn-lt"/>
                    <a:ea typeface="+mn-ea"/>
                  </a:endParaRPr>
                </a:p>
              </p:txBody>
            </p:sp>
          </p:grpSp>
        </p:grpSp>
      </p:grpSp>
      <p:sp>
        <p:nvSpPr>
          <p:cNvPr id="28674" name="文本框 42"/>
          <p:cNvSpPr txBox="1">
            <a:spLocks noChangeArrowheads="1"/>
          </p:cNvSpPr>
          <p:nvPr/>
        </p:nvSpPr>
        <p:spPr bwMode="auto">
          <a:xfrm>
            <a:off x="1027113" y="1289050"/>
            <a:ext cx="9586912" cy="609600"/>
          </a:xfrm>
          <a:prstGeom prst="rect">
            <a:avLst/>
          </a:prstGeom>
          <a:noFill/>
          <a:ln w="9525">
            <a:noFill/>
            <a:miter lim="800000"/>
            <a:headEnd/>
            <a:tailEnd/>
          </a:ln>
        </p:spPr>
        <p:txBody>
          <a:bodyPr>
            <a:spAutoFit/>
          </a:bodyPr>
          <a:lstStyle/>
          <a:p>
            <a:pPr>
              <a:lnSpc>
                <a:spcPct val="130000"/>
              </a:lnSpc>
            </a:pPr>
            <a:r>
              <a:rPr lang="zh-CN" altLang="en-US" sz="1300">
                <a:solidFill>
                  <a:srgbClr val="404146"/>
                </a:solidFill>
                <a:latin typeface="微软雅黑" pitchFamily="34" charset="-122"/>
                <a:ea typeface="微软雅黑" pitchFamily="34" charset="-122"/>
              </a:rPr>
              <a:t>最常用的解决分类学习中训练数据集类别不平衡问题的方法是：随机过采样方法（</a:t>
            </a:r>
            <a:r>
              <a:rPr lang="en-US" altLang="zh-CN" sz="1300" b="1">
                <a:solidFill>
                  <a:srgbClr val="404146"/>
                </a:solidFill>
                <a:latin typeface="微软雅黑" pitchFamily="34" charset="-122"/>
                <a:ea typeface="微软雅黑" pitchFamily="34" charset="-122"/>
              </a:rPr>
              <a:t>ROS</a:t>
            </a:r>
            <a:r>
              <a:rPr lang="zh-CN" altLang="en-US" sz="1300">
                <a:solidFill>
                  <a:srgbClr val="404146"/>
                </a:solidFill>
                <a:latin typeface="微软雅黑" pitchFamily="34" charset="-122"/>
                <a:ea typeface="微软雅黑" pitchFamily="34" charset="-122"/>
              </a:rPr>
              <a:t>）、随机欠采样方法（</a:t>
            </a:r>
            <a:r>
              <a:rPr lang="en-US" altLang="zh-CN" sz="1300" b="1">
                <a:solidFill>
                  <a:srgbClr val="404146"/>
                </a:solidFill>
                <a:latin typeface="微软雅黑" pitchFamily="34" charset="-122"/>
                <a:ea typeface="微软雅黑" pitchFamily="34" charset="-122"/>
              </a:rPr>
              <a:t>RUS</a:t>
            </a:r>
            <a:r>
              <a:rPr lang="zh-CN" altLang="en-US" sz="1300">
                <a:solidFill>
                  <a:srgbClr val="404146"/>
                </a:solidFill>
                <a:latin typeface="微软雅黑" pitchFamily="34" charset="-122"/>
                <a:ea typeface="微软雅黑" pitchFamily="34" charset="-122"/>
              </a:rPr>
              <a:t>）和合成少数类样例的过采样方法（</a:t>
            </a:r>
            <a:r>
              <a:rPr lang="en-US" altLang="zh-CN" sz="1300" b="1">
                <a:solidFill>
                  <a:srgbClr val="404146"/>
                </a:solidFill>
                <a:latin typeface="微软雅黑" pitchFamily="34" charset="-122"/>
                <a:ea typeface="微软雅黑" pitchFamily="34" charset="-122"/>
              </a:rPr>
              <a:t>SMOTE</a:t>
            </a:r>
            <a:r>
              <a:rPr lang="zh-CN" altLang="en-US" sz="1300">
                <a:solidFill>
                  <a:srgbClr val="404146"/>
                </a:solidFill>
                <a:latin typeface="微软雅黑" pitchFamily="34" charset="-122"/>
                <a:ea typeface="微软雅黑" pitchFamily="34" charset="-122"/>
              </a:rPr>
              <a:t>）。</a:t>
            </a:r>
            <a:endParaRPr lang="zh-CN" altLang="zh-CN" sz="1300">
              <a:solidFill>
                <a:srgbClr val="404146"/>
              </a:solidFill>
              <a:latin typeface="微软雅黑" pitchFamily="34" charset="-122"/>
              <a:ea typeface="微软雅黑" pitchFamily="34" charset="-122"/>
            </a:endParaRPr>
          </a:p>
        </p:txBody>
      </p:sp>
      <p:pic>
        <p:nvPicPr>
          <p:cNvPr id="22531" name="Picture 19" descr="搜狗截图20181120205318"/>
          <p:cNvPicPr>
            <a:picLocks noChangeAspect="1" noChangeArrowheads="1"/>
          </p:cNvPicPr>
          <p:nvPr/>
        </p:nvPicPr>
        <p:blipFill>
          <a:blip r:embed="rId3"/>
          <a:srcRect/>
          <a:stretch>
            <a:fillRect/>
          </a:stretch>
        </p:blipFill>
        <p:spPr bwMode="auto">
          <a:xfrm>
            <a:off x="290513" y="2289175"/>
            <a:ext cx="11356975" cy="3240088"/>
          </a:xfrm>
          <a:prstGeom prst="rect">
            <a:avLst/>
          </a:prstGeom>
          <a:noFill/>
          <a:ln w="9525">
            <a:noFill/>
            <a:miter lim="800000"/>
            <a:headEnd/>
            <a:tailEnd/>
          </a:ln>
        </p:spPr>
      </p:pic>
      <p:sp>
        <p:nvSpPr>
          <p:cNvPr id="28692" name="文本框 42"/>
          <p:cNvSpPr txBox="1">
            <a:spLocks noChangeArrowheads="1"/>
          </p:cNvSpPr>
          <p:nvPr/>
        </p:nvSpPr>
        <p:spPr bwMode="auto">
          <a:xfrm>
            <a:off x="328613" y="5710238"/>
            <a:ext cx="7878762" cy="868362"/>
          </a:xfrm>
          <a:prstGeom prst="rect">
            <a:avLst/>
          </a:prstGeom>
          <a:noFill/>
          <a:ln w="9525">
            <a:noFill/>
            <a:miter lim="800000"/>
            <a:headEnd/>
            <a:tailEnd/>
          </a:ln>
        </p:spPr>
        <p:txBody>
          <a:bodyPr>
            <a:spAutoFit/>
          </a:bodyPr>
          <a:lstStyle/>
          <a:p>
            <a:pPr>
              <a:lnSpc>
                <a:spcPct val="130000"/>
              </a:lnSpc>
            </a:pPr>
            <a:r>
              <a:rPr lang="zh-CN" altLang="en-US" sz="1300">
                <a:solidFill>
                  <a:srgbClr val="404146"/>
                </a:solidFill>
                <a:latin typeface="微软雅黑" pitchFamily="34" charset="-122"/>
                <a:ea typeface="微软雅黑" pitchFamily="34" charset="-122"/>
              </a:rPr>
              <a:t>随机过采样方法存在的主要问题是容易增加数据集里噪音数据或者是冗余数据的样本量；</a:t>
            </a:r>
          </a:p>
          <a:p>
            <a:pPr>
              <a:lnSpc>
                <a:spcPct val="130000"/>
              </a:lnSpc>
            </a:pPr>
            <a:r>
              <a:rPr lang="zh-CN" altLang="en-US" sz="1300">
                <a:solidFill>
                  <a:srgbClr val="404146"/>
                </a:solidFill>
                <a:latin typeface="微软雅黑" pitchFamily="34" charset="-122"/>
                <a:ea typeface="微软雅黑" pitchFamily="34" charset="-122"/>
              </a:rPr>
              <a:t>随机欠采样方法存在的主要问题是容易丢失重要的样本数据；</a:t>
            </a:r>
          </a:p>
          <a:p>
            <a:pPr>
              <a:lnSpc>
                <a:spcPct val="130000"/>
              </a:lnSpc>
            </a:pPr>
            <a:r>
              <a:rPr lang="zh-CN" altLang="en-US" sz="1300">
                <a:solidFill>
                  <a:srgbClr val="404146"/>
                </a:solidFill>
                <a:latin typeface="微软雅黑" pitchFamily="34" charset="-122"/>
                <a:ea typeface="微软雅黑" pitchFamily="34" charset="-122"/>
              </a:rPr>
              <a:t>合成少数类样例过采样的方法则是</a:t>
            </a:r>
            <a:r>
              <a:rPr lang="en-US" altLang="zh-CN" sz="1300">
                <a:solidFill>
                  <a:srgbClr val="404146"/>
                </a:solidFill>
                <a:latin typeface="微软雅黑" pitchFamily="34" charset="-122"/>
                <a:ea typeface="微软雅黑" pitchFamily="34" charset="-122"/>
              </a:rPr>
              <a:t>overlapping</a:t>
            </a:r>
            <a:r>
              <a:rPr lang="zh-CN" altLang="en-US" sz="1300">
                <a:solidFill>
                  <a:srgbClr val="404146"/>
                </a:solidFill>
                <a:latin typeface="微软雅黑" pitchFamily="34" charset="-122"/>
                <a:ea typeface="微软雅黑" pitchFamily="34" charset="-122"/>
              </a:rPr>
              <a:t>现象。</a:t>
            </a:r>
            <a:endParaRPr lang="zh-CN" altLang="zh-CN" sz="1300">
              <a:solidFill>
                <a:srgbClr val="404146"/>
              </a:solidFill>
              <a:latin typeface="微软雅黑" pitchFamily="34" charset="-122"/>
              <a:ea typeface="微软雅黑"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47" presetClass="entr" presetSubtype="0" fill="hold" grpId="0" nodeType="withEffect">
                                  <p:stCondLst>
                                    <p:cond delay="1750"/>
                                  </p:stCondLst>
                                  <p:childTnLst>
                                    <p:set>
                                      <p:cBhvr>
                                        <p:cTn id="9" dur="1" fill="hold">
                                          <p:stCondLst>
                                            <p:cond delay="0"/>
                                          </p:stCondLst>
                                        </p:cTn>
                                        <p:tgtEl>
                                          <p:spTgt spid="28674"/>
                                        </p:tgtEl>
                                        <p:attrNameLst>
                                          <p:attrName>style.visibility</p:attrName>
                                        </p:attrNameLst>
                                      </p:cBhvr>
                                      <p:to>
                                        <p:strVal val="visible"/>
                                      </p:to>
                                    </p:set>
                                    <p:animEffect transition="in" filter="fade">
                                      <p:cBhvr>
                                        <p:cTn id="10" dur="1500"/>
                                        <p:tgtEl>
                                          <p:spTgt spid="28674"/>
                                        </p:tgtEl>
                                      </p:cBhvr>
                                    </p:animEffect>
                                    <p:anim calcmode="lin" valueType="num">
                                      <p:cBhvr>
                                        <p:cTn id="11" dur="1500" fill="hold"/>
                                        <p:tgtEl>
                                          <p:spTgt spid="28674"/>
                                        </p:tgtEl>
                                        <p:attrNameLst>
                                          <p:attrName>ppt_x</p:attrName>
                                        </p:attrNameLst>
                                      </p:cBhvr>
                                      <p:tavLst>
                                        <p:tav tm="0">
                                          <p:val>
                                            <p:strVal val="#ppt_x"/>
                                          </p:val>
                                        </p:tav>
                                        <p:tav tm="100000">
                                          <p:val>
                                            <p:strVal val="#ppt_x"/>
                                          </p:val>
                                        </p:tav>
                                      </p:tavLst>
                                    </p:anim>
                                    <p:anim calcmode="lin" valueType="num">
                                      <p:cBhvr>
                                        <p:cTn id="12" dur="1500" fill="hold"/>
                                        <p:tgtEl>
                                          <p:spTgt spid="28674"/>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750"/>
                                  </p:stCondLst>
                                  <p:childTnLst>
                                    <p:set>
                                      <p:cBhvr>
                                        <p:cTn id="14" dur="1" fill="hold">
                                          <p:stCondLst>
                                            <p:cond delay="0"/>
                                          </p:stCondLst>
                                        </p:cTn>
                                        <p:tgtEl>
                                          <p:spTgt spid="28692"/>
                                        </p:tgtEl>
                                        <p:attrNameLst>
                                          <p:attrName>style.visibility</p:attrName>
                                        </p:attrNameLst>
                                      </p:cBhvr>
                                      <p:to>
                                        <p:strVal val="visible"/>
                                      </p:to>
                                    </p:set>
                                    <p:animEffect transition="in" filter="fade">
                                      <p:cBhvr>
                                        <p:cTn id="15" dur="1500"/>
                                        <p:tgtEl>
                                          <p:spTgt spid="28692"/>
                                        </p:tgtEl>
                                      </p:cBhvr>
                                    </p:animEffect>
                                    <p:anim calcmode="lin" valueType="num">
                                      <p:cBhvr>
                                        <p:cTn id="16" dur="1500" fill="hold"/>
                                        <p:tgtEl>
                                          <p:spTgt spid="28692"/>
                                        </p:tgtEl>
                                        <p:attrNameLst>
                                          <p:attrName>ppt_x</p:attrName>
                                        </p:attrNameLst>
                                      </p:cBhvr>
                                      <p:tavLst>
                                        <p:tav tm="0">
                                          <p:val>
                                            <p:strVal val="#ppt_x"/>
                                          </p:val>
                                        </p:tav>
                                        <p:tav tm="100000">
                                          <p:val>
                                            <p:strVal val="#ppt_x"/>
                                          </p:val>
                                        </p:tav>
                                      </p:tavLst>
                                    </p:anim>
                                    <p:anim calcmode="lin" valueType="num">
                                      <p:cBhvr>
                                        <p:cTn id="17" dur="1500" fill="hold"/>
                                        <p:tgtEl>
                                          <p:spTgt spid="286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Grp="1" noChangeArrowheads="1"/>
          </p:cNvSpPr>
          <p:nvPr>
            <p:ph type="body" idx="4294967295"/>
          </p:nvPr>
        </p:nvSpPr>
        <p:spPr bwMode="auto">
          <a:xfrm>
            <a:off x="8045450" y="1958975"/>
            <a:ext cx="2378075" cy="2381250"/>
          </a:xfrm>
          <a:prstGeom prst="rect">
            <a:avLst/>
          </a:prstGeom>
          <a:noFill/>
          <a:ln>
            <a:miter lim="800000"/>
            <a:headEnd/>
            <a:tailEnd/>
          </a:ln>
        </p:spPr>
        <p:txBody>
          <a:bodyPr/>
          <a:lstStyle/>
          <a:p>
            <a:pPr>
              <a:buFont typeface="Arial" charset="0"/>
              <a:buNone/>
            </a:pPr>
            <a:r>
              <a:rPr lang="zh-CN" altLang="en-US" sz="2000" smtClean="0"/>
              <a:t>在缺陷报告数据集</a:t>
            </a:r>
            <a:r>
              <a:rPr lang="en-US" altLang="zh-CN" sz="2000" smtClean="0"/>
              <a:t>Moizlla Core-XPConnect</a:t>
            </a:r>
            <a:r>
              <a:rPr lang="zh-CN" altLang="en-US" sz="2000" smtClean="0"/>
              <a:t>上，三个不平衡方法处理结果的对比。</a:t>
            </a:r>
            <a:endParaRPr lang="en-US" altLang="zh-CN" sz="2000" smtClean="0"/>
          </a:p>
        </p:txBody>
      </p:sp>
      <p:pic>
        <p:nvPicPr>
          <p:cNvPr id="24578" name="Picture 4" descr="搜狗截图20181117154735"/>
          <p:cNvPicPr>
            <a:picLocks noChangeAspect="1" noChangeArrowheads="1"/>
          </p:cNvPicPr>
          <p:nvPr/>
        </p:nvPicPr>
        <p:blipFill>
          <a:blip r:embed="rId2"/>
          <a:srcRect/>
          <a:stretch>
            <a:fillRect/>
          </a:stretch>
        </p:blipFill>
        <p:spPr bwMode="auto">
          <a:xfrm>
            <a:off x="644525" y="298450"/>
            <a:ext cx="3429000" cy="2774950"/>
          </a:xfrm>
          <a:prstGeom prst="rect">
            <a:avLst/>
          </a:prstGeom>
          <a:noFill/>
          <a:ln w="9525">
            <a:noFill/>
            <a:miter lim="800000"/>
            <a:headEnd/>
            <a:tailEnd/>
          </a:ln>
        </p:spPr>
      </p:pic>
      <p:pic>
        <p:nvPicPr>
          <p:cNvPr id="24579" name="Picture 5" descr="搜狗截图20181117154927"/>
          <p:cNvPicPr>
            <a:picLocks noChangeArrowheads="1"/>
          </p:cNvPicPr>
          <p:nvPr/>
        </p:nvPicPr>
        <p:blipFill>
          <a:blip r:embed="rId3"/>
          <a:srcRect/>
          <a:stretch>
            <a:fillRect/>
          </a:stretch>
        </p:blipFill>
        <p:spPr bwMode="auto">
          <a:xfrm>
            <a:off x="620713" y="3084513"/>
            <a:ext cx="6877050" cy="3033712"/>
          </a:xfrm>
          <a:prstGeom prst="rect">
            <a:avLst/>
          </a:prstGeom>
          <a:noFill/>
          <a:ln w="9525">
            <a:noFill/>
            <a:miter lim="800000"/>
            <a:headEnd/>
            <a:tailEnd/>
          </a:ln>
        </p:spPr>
      </p:pic>
      <p:pic>
        <p:nvPicPr>
          <p:cNvPr id="24580" name="Picture 6" descr="搜狗截图20181117154955"/>
          <p:cNvPicPr>
            <a:picLocks noChangeArrowheads="1"/>
          </p:cNvPicPr>
          <p:nvPr/>
        </p:nvPicPr>
        <p:blipFill>
          <a:blip r:embed="rId4"/>
          <a:srcRect/>
          <a:stretch>
            <a:fillRect/>
          </a:stretch>
        </p:blipFill>
        <p:spPr bwMode="auto">
          <a:xfrm>
            <a:off x="4064000" y="298450"/>
            <a:ext cx="3429000" cy="2774950"/>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3f5449d639590d3c351d22c35db334616fad7"/>
  <p:tag name="ISPRING_RESOURCE_PATHS_HASH_PRESENTER" val="b0617f9b67814c89d0d5dc9ff089a3296e522636"/>
  <p:tag name="ISPRING_PLAYERS_CUSTOMIZATION" val="UEsDBBQAAgAIALqOsUhS8+efTQQAANgQAAAdAAAAdW5pdmVyc2FsL2NvbW1vbl9tZXNzYWdlcy5sbmetWOtu2zYU/l+g70AIKLABW9oOaFEMiQNaYmwisuRKdJzsAoGRGJuoJGa6uM1+7Wn2YHuSHVKyY6ctJCUBbMOk/H3n8Nzp49MvWYo2oiilyk+st0dvLCTyWCUyX51YC3b28wcLlRXPE56qXJxYubLQ6ejli+OU56uarwR8f/kCoeNMlCUsy5Fe3a+RTE6s+Tiy/dkce1eR60/8aEwn1shW2S3P75CrVuqP4odf3n/48vbd+x+PX7fIPkThDLvuIRUyTO/e9CDyWOC7EbARN/LIJbNG+nMYzl8wl3rEGrVfhqHnAbmwRvqzE7cIAuKxKHSpQyIaRp7PjC1cwohjja5UjdZ8I1Cl0EaKz6haC/BkJQuBylQm5kGsYCOvRZcwx59h6kUBCVlAbUZ9zxqFqijufjK0vK7WqgBxJUpkya9TkRiZEDPm+W0hShDNK4gpBK9qLeGXKuMyP+oUHeAl9SYR8303jIjnbHesEckT5BRcixnIEuCQBEBQ8FIUj8BGJsoMHOE0HcYwpZOpC2+mVZjK1TqFdzVUjzkBH8xF3oWCGCEBRFcYLv3A0UYDUYijW16Wn1WRHMTHvqO6iKln+xCCNtsjZ5pjSww+llA5ikLEVRfZjIQhnpBo7F9CIEPe+UMQ/jmk2/kQxBUJIUVI2IXx8AWdYB3wOsW28b/Nr5jrcE7vEI9jwGnzbaSqS9jRJoUsMJlWHg0TE5KPC3Abxe530rhhBeua1UpuBOhRJKLoFASVxSaOjqKPC/pbdIapS5wIwsrxlxEzJU9LzPgdylWFeLLheSzQtYh5DbF+B88SmZhn2s9G/l+1/Bvxqq0qr9qC5Dnk8tVQfQ5q2DfUqkvQqapEdlt1idYGa9V/jBY6pr+rQp+jP05+aBMPB9R/Hs+UMqvTpuo+2T87zYb6qFOJJ1qqv7eeW5Owqa1jCgVrLFV/BIFuqvsHNMC0P4p6ZyBo3pRoqOE0vxkg0/NbAk+hx3JcgKkOVLgAEw7AL8k4pAxmo6W4LmXVOXaYbGwc9G3XxjDnpaIS98l4LW4UTDip4Jtm+oAuZDzd6dC94eagVTDKXFDZA8JVEzxAmcoM9E96cC5mZGuBpsAfnGSp6jQxyZvKT6bIg23rTHw9Nt0UKjO7KS+3wds0mdOnaNEcLmiEzge0/13+9fbPXvo93kshwYE9jWzs2UQP+jpX054gSAFtCpeFkYvHGg65kPEqXkMzvVF1nvQkamZ1h5xhIGvPHApexOv//vm3J8cDTZpd1O7+OogEEltXQbIj+91TlSj/7CJheHyIM4s+qPZus8X1vOowClH4LHcI3rSWTGWwddQtF4K8dRpmDNvTGeQBDIBDgDMcnEMJM8P3MKSx6jDI7hI5BPSwU3Ri4SiMziPsOObyDNmUyvhT0wQTuCLE7S06hVt0XzJ7ij0onA/4RCKrgYSm12zLCmRus77P283XrWe3Ks1/EMev9/6S+B9QSwMEFAACAAgAuo6xSKHjFIpeAwAAiA0AACcAAAB1bml2ZXJzYWwvZmxhc2hfcHVibGlzaGluZ19zZXR0aW5ncy54bWzVV81yGjkQvvMUKqVyDGOyzq7jAly79lBLhWAKyN/JJUYNo7JGmpU0EHLap8mD5UnSGgEeEscZO6EqOVCgVvfX/92iffY+k2QJxgqtOrTVPKIEVKK5UIsOfTXtPTmhxDqmOJNaQYcqTclZt9HOi5kUNp2Ac8hqCcIoe5q7Dk2dy0+jaLVaNYXNjb/VsnCIb5uJzqLcgAXlwES5ZGv8cuscLN0g1ADAT6bVRqzbaBDSDkgvNS8kEMHRciW8U0z2JLMpjQLbjCXXC6MLxc+11IaYxaxDH7VOWs9b/2x5AtSFyED5mNguEj3ZnTLOhbeCyYn4ACQFsUjR3NbRMSUrwV3aoU+PPQyyR1/DlODBd+ZhzjUGQbkNfgaOceZYOAaFBuZgMBtgu84UgKB7tAqng/duRwgkvlYsE8kUb4gPVYdeTK/GcS8ex8Pz+OrVeBBMrS0x7U8HcS2Zf9+N4vGgP3xxNb28HEz7oxup0oeKte1o3/E2BkgXpuoec44lKcbRbcNQpWy55lrtRcCfyUxLrIU5kxawrLMZ8CHLoFIdk2uhesjZomSOfsh1h/5tBJOUCMekSHbCtphZJ1xZhb0qJ0EsbBcgLyf0Rn0ITpIyY6Fq1vbG+hJIum90ITlZ64JIcQ3EaYLuFxn+SoFUa4XMjc5KKpazI1YK1LgUsAJ+VoZ0A/gtRe9QRVagJPZOLsEFDf8V4gOZwVwbxAW2xE5DurABv3kv4JxZewPKtjY+ngz6F/FVf3gRv33sHWR8ybB67weOCYcsdwfBZ2uitNvKYTgSVlgok8IFL+/q+NZ8eBqsyAoZ0vyzk1GBPmBKDqPlPon5rgW11aZsWTaib64SGltQYEoCJl4kOC6E2kzjGoAJU0QruSYswalmfVsvhS4sUkIDB2j7cAuDPBGqPC1wtKFGw8HUgjxqPf3j+Nmff508P21Gn/7/+OROoc28H0nm1YWBf37nlqgt+cVG+o7cHTtmt2e+nr/tyO+F29eE3y2/5JYYjePXdTI5jN9OaxVRPKkFd1mH6/JFHa5xWGujykqrZQKOwUVoaxyEUmTCAf+ZRf2AMvmh10SoscOUyQF9/pHW+G1cDqfdu3TvIdqObn25+5tMKJFhIPwQ3j33u8+Oj/Bpe+tVo4Fo+/+euo3PUEsDBBQAAgAIALqOsUjPhV37swIAAFQKAAAhAAAAdW5pdmVyc2FsL2ZsYXNoX3NraW5fc2V0dGluZ3MueG1slVZRT9swEH7fr6i6d6ICYiCZSksGEhIbaCDeneSaWHXsyL6U9d/PTpzFbpslrVUJf/d95/P57grRWybWXxYLkkku1RsgMlFoi/TYguX3y7RBlOIikwJB4IWQqqJ8uf762H5I1DKnVHIHaq5mQzMYjomT1ePlzRyJOyNJrq6v4jFBJquaiv2zLORFSrNtoWQjciMzIrPGZOW+BsWZ2E5egjONTwhVENPVN7vmSWoFWoMN6ebBrkkVpynweRk+0AxHnSXbMc2wlcXXdo3JalpAmOTV7epuFY/zhfF+tgDhDxrqQ2zXKJXTPaiznMu6qc+pkVrJwiY01Fze2TWp4ZLmpv2M4Daxa1JgL2QPmnw8l54fl3Z5JPen3/fEtquS/NXm9WAg2EdPOaxRNUCiftfZdCk/Xxo0/QHrDeXaEHxoIL2aoF9po3s3ITbwfsMnE7nvyyED5UPypoKkC9hzF+IDP0nidlb4Tv9hXoQKdg70QhzAgfnL5PWI6YED842zHF4E3x9HcGjqRP0jx9Q95//zb6wgqNnmztrveqs96dm2rvbPdkhPqmQOa23jeWcV2IcjUYt1MUVHQRFBd6ygyKT4aXnpvr2NJtGBwRXb6dIiyJDDqYprYzRzOojZ7qcLsvtZGO7W7Rdopvj9kiLSrKzMz5JeLpzOtIlxs4xOK+ycNHRQT2IjPU0b2JioomoL6l1KrudKhESYTZZdd43RSeQlgUSns0yck1PpF02Vgnowr8ZAuyyHWMcrWVFy88UPBp+Qh4IRY6fE0rgTlPGe7QGuBICqrOz7q9t0lqrhyDjsoO99D2gvPHYzok2NjpXbd3yGDfoF55BZFelGxVAqPi80nBB8mLhkOHR8Q1j0znFY9UhT3d4saPx+Cg+eg7ncTzNbev4ga/eukgLHxn6cQQPa/yb/AlBLAwQUAAIACAC6jrFIz6NaUTEDAACZDAAAJgAAAHVuaXZlcnNhbC9odG1sX3B1Ymxpc2hpbmdfc2V0dGluZ3MueG1szVdfUxoxEH/nU2TS8VFOWttaB3BaPaeMVBnE1j454bJwGXPJNcmB9Kmfph+sn6SbCyhUi6ejnT4wcJvd3/75ZXeP5t5VJskEjBVatWijvkUJqERzocYtejY43NyhxDqmOJNaQYsqTcleu9bMi6EUNj0F51DVEoRRdjd3LZo6l+9G0XQ6rQubG3+qZeEQ39YTnUW5AQvKgYlyyWb45WY5WDpHqACAn0yruVm7ViOkGZA+aV5IIIJj5Er4pJj86DJJo6A1ZMnl2OhC8X0ttSFmPGzRF42dxrvGh4VOQDoQGShfEttGoRe7Xca58EEweSq+A0lBjFOMtrG1TclUcJe26MttD4Pq0W2YEjykzjzMvsYaKDfHz8AxzhwLj8GhgREYJANs25kCEHRFtqTp4MpdC4KIzxTLRDLAE+Ir1aIHg4t+fBj34+P9+OKs3w2hVrYYdAbduJLNx6+9uN/tHB9dDE5OuoNO78aqzGEp2ma0mngTC6QLs5wec44lKdbRLcqwLFlojbRaqYB/JkMt8SqMmLRAyQgDlbMWfW8Ek5QIx6RIrk8dM2Nwh0JiCt62UR8pR28AQ7pJyoyFZUeLE+tJTdpfdCE5memCSHEJxGmCCRUZ/kqBLLNPRkZnpVQy64iVggOZCJgC3yuLNAf8m6Ov6CIr0BKbIZfggodvhfhOhjDSBnGBTbB1UC5swK8/CDhn1t6AskWMG6fdzkF80Tk+iM83fIKMTxjex4eBI4WQ5e5Z8NmMKO0WdliOhBUWSlK44OVZldzqj6fBiqyQgeanJmMJ+hkpeR4vDyHm3ggqu03ZpGxE31wlNLagQEoCJh4k2O5CzedrBcCEKaKVnBGW4Jyyvq0nQhcWJaGBA7R9fITBnghVPo1xk6FHw8FUgtxqvHy1/frN2513u/Xo14+fm2uN5hO8J5l3F0b4/tq5X9nyjx1zj92arXG9OW7P32bkp/Xdg99vi38093v9+HMVbo7j80GlaxGfVoI7qaJ1clRFqx8WVW9pSVUKAQfbODQqjjYpMuGAP+U1fQTx6zd+uBZPRPwzZrH2+v6/SYSn6/e7lRe6ZnTnG3AN5at/J9q131BLAwQUAAIACAC6jrFI4W/ADpABAAAPBgAAHwAAAHVuaXZlcnNhbC9odG1sX3NraW5fc2V0dGluZ3MuanONlE1vwjAMhu/8iiq7Tkh8iMGO7UCaxGHSdpt2SIspFWkSJaGjQ/z3Ne2AJriD+tK8ffLacRUfekH1kIQEz8Ghfq/Xb+661sBqRu3g0dWZ1deUaf9Dbj8QzbIVfGQ5sIwD8ZDi5HmWjxeicXYzEl6bxuW7tdUtPyKQOohELBSiaWxzgYDfiLbHNv+cxV7rXM2ZWp2Od8YI3k8EN8BNnwuV05ohD4v6aR/Rg0UB6ga6pgk4pmE0WAwnXeTFMYpG41HY5hKRS8rLpUhFP6bJNlVix1cNXbFVtOlNKUFVv3zbVSDLtHk1kPuJR082ukmpQGv4yzuZ20BhRmNg/7bIQx3jm3SR6cyc6HBso01LmsJVlwbTwWwQuhivvO7lDOxNQ8xDGw7BaAnqHishd/KOHyiVSG1HrtDhzAaKMkFXGU8bbhrZQDlbrLXt6vXloC9DG8S5QsK7QhvkSuZdowO7955mnKF0yqq9rEvs0mOzEM0rEE12zqDrMWL8MWLXnwGhxtBkk1fToar361Zl7vg99o6/UEsDBBQAAgAIALqOsU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LqOsUi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6jrFI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LuOsUgKnmvOIwsAAEwgAAAXAAAAdW5pdmVyc2FsL3VuaXZlcnNhbC5wbmftmX9Ykucax1/7sewnmmtSGqT94NrJNLRE569lbtWupWdtS5um6Zu4JohkIqSoLZeWqJXXNCfB2VbajqWhC38Raiqs8cM1l4qvSknqDJAQBQWU8zK3XTvXOefP8x9/8DzX81z35+Z7v/fzPvd9weW/hx9av2bLGgAA1h85HHYMAFa4AcBykv1r8I4iv50AT3Zpxw6FArVS10l4sSLpwNEDAMApWWuOXwmvV6cePpEGABs6rR87IenOaQBAPz8SduAjaqx6OOIOwXCgXdtI/OpWgmUX/Ygx0uXOboj/+bknt1+/tZ7YwGl6r8PTmL/mxM5tt7YhHbOUnw+8s330m53IsDdfW9Ga6sY7nur2yxutqfF31jqnCMwpZ6/rdrVlaG5mJvFpGcb5jnzTCDNtXOyvYZ2WZkjFMdBdwb3okMGs2eQ4edYUp4dN7Vmuscr0a7z9JoO/963O87w33FjnX05OPoJ3Aef95zu9w9270noWxs69C2/kirYMP98Rap6pDrkptVrc9/o2JMZF8+TG0RXwaqD8CbqWrlLgqpzs4KU+cSY/uWG11c60K9Q6rXZcBo+HCxzg8e3QPOvWRncredXBzeo+z97K7Qizh8dtbjbEhtgQG2JDbIgNsSE2xIbYEBtiQ2yIDbEhNsSG2BAb8v9EyF/bay+U08eMJl8c2vhsvBWR86nOUGIePJkUWKudEyhcSzK4W2HLmBGjK5mSTfmYIQwxd8waNOdQ/uNbRR6ininTP5EllqsTTwIOFZQEp9J1D/NDAun3M2q0VKGCRURYf2g1XF6FbkmOY/IZZJQ/l8iVJIOsGkpxFkohnwmE2mpubu/q7ZeH0HMzWrVNSdDyfX3pWWhL6dkHTkB7JYk3kMmwS9AeQtBPtQzDpKxeeMoMTZlWLsDcx3sCFeQe7io/3sG4A/unoKfhAHBPG/pTY91cNEIKctXJDYnFj+dwIxOF2bBC2cWWv+Gh5a6x5JVf1twEgE8UV36R6epBH0j/QOYtxJuje7gL7mH2z55d2X0nRr0C+Gkze9PezHAKAw+1+UaPDzAmBk3GLHvHZX5NMi3VviF9OXA/TvGzGVx0LSA20O/DNsiixkQxNyfSvevNkfnaDNJUDlRHmHqoWYQYkOB7mXe7i6RYePDGPRcgd+GtcUQCs0J90frln2WtnySgVaF5N5AX4rsuueBSCIujAXIZb260sLGZphsf7w+ZvlZK67L3g1TUwDxZix0wwPbiGa5N6u6DvhDCGqosCZVFbUFLlUcLHSAFr9cT5AZBIwusVb4G3uxI6U+pg9TJ2+Xh45t1xYl4w0peAiWQNSa3zPRUNZZgW+lLqvxmcKzhe3hTApErxraqcL2XHaKnWi3ESgyLOvp0PztIwAMrZHS7uhtbSzKmEW3aykrLYjWa5RrXMJnR8ruTJnE/udj5BndB5NRmGZzJMd+LkPuq5YuvKiQhIYutlehFvYZJC+ksaZt/kWzALvJi8UjD/qoiNtQr9Yac4WCk3ijRgGCWKAJdIexiMBc00/Hvo00kM+0hOp/cptBreecfirmFqsLuxGB0aF4UTRggT5/2LTwpTAoxySSlEcHNNL0sqTmBbx7zIqHoMx+Ea79GxC1GY/BChXgO8dyyMOpchzpBMmseGSfEhGHrQZ/zyJXp6nQtvVHhXUJde0CRxQi1BeiyBYVRoHE65iwz10u0zqJT5AQ10/075N2EnLuSMn+Rd5/bqbwLsNi1aQ3YqpK3fQQD44mZh64iQRm6uojDx/a8c3JG5xZW8KX2QqnCZxtXiMh+dVGS1hOUkWCmZQZazLpKITon6/x10TCJMipR44UiT1jm6PecIPkf4qTVhlfpTNADI+gsQCihMntOMBbV8SwnR99QCpVT9wqM2dyFibiF2ceBypp1gnqQ4cBhGXh402k4kyfKsFxSszrcMaEiuMHDh5uZV7DzEUFYlmhhcTWeCeYUsf7xGVhf45CuTxKRPV0a2W/8sSld2ecS/omQqNTq2JYs3XcR9JfrdeT94vCW5mEVVdatosYwfcsmG9g+1nch1d8058vAciNyy2ucBOwkx4S5EpJl/rFadHkeWX3zsFfkqrsXOzcG4km9fiWy4BOVe9LKZqO48+6OCVF6hbdFH+y6YZObQCMgsJnvwgkVBRl4LYJ+oepW+gCKbX6BqdaRDZU3z6W1yrT1hTJtkx/RozcpJAmvfA14dhbf00rZL/A7gcJ0dm50Fuw2gEbjDhozDAHpPAw+LkonzdjLy2O6HWWlM+rGT5n9BPZvqUOC0ULQBcLVxjR9mDeAgtziV3uBd+vuRgV8lIfEm17sc++6Yq8VnaH8/NesvM9eYFZYT7qoIkgz+PSmYPrrK6Ij0xsdBEjMhEK3rY+0JyoFjelNVta4llGx2Z6kbiQpMqpK8xk3og8vYiYytE3lahREq7bnjEjjCf1Gfh+pE9nb3/uGe5eIK6RVnxQQMvvwJCGSbceh/9yy0OwwUkx+IPlfT15OnzvYOxHbigTpO7vOfvMwKvx6+e4tZU7TaqcprPSta7E5pxTTxxlq0tWB7j8iF1E82CD8bgnqSWVtdeWVm+1Axs5nd0MQIEclpx8q0LZiIUy1o9txQSRRGnxj+gvnWKo6Lx0+sAxEVZaKI0wJ4Iy9vPFvCSH0NC76+0TjAKBcl6mhnzYOJTuDTMoy3la3S2PE1yF5MZnlNDm7aVPG+cJHNIn+8SChooHBIQiN713CUi47KNZcxQp4yrl63qZE8h17bDZuKQc/QnKtVFLkgos9qZwXlvNnbktwfG3R5GrPjEYSXRndW5oSi+NzKRSeCr7VpB7dmZuVZ0Ty8t+fD81a4Wbm+2lF5MHVrzxCPUi3kaA/Fg3qKQy1KbY2FwmaPrtyUqIXLunJFosik4s5W936oCbktXgVm+N1aWzPbhGlJLdhyJBaAAvD4E0KD/eussaRTPn4uKSyrnZehYXLonhqLRVOD69Ui/7h9oqeKvmkPp6bAgCemuVeppFONCt4VUAJeTrzk3VIzFOQpSbdh2eFfmc4I0T++Hwz+Rh/iM/8R9wvv18t1BjIBPL2gEP8mO69VV7QfaLYR/94TqeHvMpMJ9pWJsraytd7F2pb9/6pKOOhKQjDXq8V+9SVN8j+88rHx1z3XdzuX+krUC1J0yt6EcH76BsoqqVrn2MSX0REGLppvDOOo5K9EKvCcZNg4mDW88K4IWtBwmCClNoFTY7lBdEFRNktk/oGoBBLniZ298txdBRFjDfFWwtIptFoqjY954UVfGh+Cck5zQa+KYLfkkYc8q2SlNmNfEoJRD2yXm+q/kav+XmHSAkBbY37uALa62n0ZXxhb+c69GfBq4ObjIVjbAT5qVjfAWcKnIWbi6+mLp4scGjv2GQp3aJcKj8u7NV/qdtI+vNlcUL/7aHAKtwIzjdgl2GyXnN0OXAK153Ga+0gQP14kWslPbh/xD805qkohffeGhLrYFw9birzLmiNasPE+LWc4K65dXkySl0RDS9CFWpJgdBU4aAVGBz7+Bg1rchQsnU055gi2KAd2QcAlAwVLJOl+wHku79w8NKrXd1qR70qIo/ADdgGkLftHMNtlDdxTbglQeC7dbSbD3czqXci9yE6am7BTVN++pdSxx6wX/dDnF4t7/7itx6uvfa/tHoxpgEh6X2MdUcl+hXRzzc+qIvALPtjmTJsfHLO3QrzGYupRN009eV31dU+VvOYvl83gMywAuzinCykQmp1nfrBtzgPxQN7rEDOe/VoPK2Ent1ibSXbaUXWf9CVYMN8zrGs7tx5Hj/f6uLIO+FhtaGnPv8XUEsDBBQAAgAIALuOsUhooHo6TQAAAGsAAAAbAAAAdW5pdmVyc2FsL3VuaXZlcnNhbC5wbmcueG1ss7GvyM1RKEstKs7Mz7NVMtQzULK34+WyKShKLctMLVeoAIoZ6RlAgJJCpa2SCRK3PDOlJAOowsDYGCGYkZqZnlFiq2RubgoX1AeaCQBQSwECAAAUAAIACAC6jrFIUvPnn00EAADYEAAAHQAAAAAAAAABAAAAAAAAAAAAdW5pdmVyc2FsL2NvbW1vbl9tZXNzYWdlcy5sbmdQSwECAAAUAAIACAC6jrFIoeMUil4DAACIDQAAJwAAAAAAAAABAAAAAACIBAAAdW5pdmVyc2FsL2ZsYXNoX3B1Ymxpc2hpbmdfc2V0dGluZ3MueG1sUEsBAgAAFAACAAgAuo6xSM+FXfuzAgAAVAoAACEAAAAAAAAAAQAAAAAAKwgAAHVuaXZlcnNhbC9mbGFzaF9za2luX3NldHRpbmdzLnhtbFBLAQIAABQAAgAIALqOsUjPo1pRMQMAAJkMAAAmAAAAAAAAAAEAAAAAAB0LAAB1bml2ZXJzYWwvaHRtbF9wdWJsaXNoaW5nX3NldHRpbmdzLnhtbFBLAQIAABQAAgAIALqOsUjhb8AOkAEAAA8GAAAfAAAAAAAAAAEAAAAAAJIOAAB1bml2ZXJzYWwvaHRtbF9za2luX3NldHRpbmdzLmpzUEsBAgAAFAACAAgAuo6xSD08L9HBAAAA5QEAABoAAAAAAAAAAQAAAAAAXxAAAHVuaXZlcnNhbC9pMThuX3ByZXNldHMueG1sUEsBAgAAFAACAAgAuo6xSJQTsyJpAAAAbgAAABwAAAAAAAAAAQAAAAAAWBEAAHVuaXZlcnNhbC9sb2NhbF9zZXR0aW5ncy54bWxQSwECAAAUAAIACABElFdHI7RO+/sCAACwCAAAFAAAAAAAAAABAAAAAAD7EQAAdW5pdmVyc2FsL3BsYXllci54bWxQSwECAAAUAAIACAC6jrFINdvZrWgBAADzAgAAKQAAAAAAAAABAAAAAAAoFQAAdW5pdmVyc2FsL3NraW5fY3VzdG9taXphdGlvbl9zZXR0aW5ncy54bWxQSwECAAAUAAIACAC7jrFICp5rziMLAABMIAAAFwAAAAAAAAAAAAAAAADXFgAAdW5pdmVyc2FsL3VuaXZlcnNhbC5wbmdQSwECAAAUAAIACAC7jrFIaKB6Ok0AAABrAAAAGwAAAAAAAAABAAAAAAAvIgAAdW5pdmVyc2FsL3VuaXZlcnNhbC5wbmcueG1sUEsFBgAAAAALAAsASQMAALUiAAAAAA=="/>
  <p:tag name="ISPRING_ULTRA_SCORM_COURSE_ID" val="B10BDA74-0263-4BAB-BD4F-D9F798754F5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RESENTATION_TITLE" val="PPT_0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3083</Words>
  <Application>Microsoft Office PowerPoint</Application>
  <PresentationFormat>自定义</PresentationFormat>
  <Paragraphs>135</Paragraphs>
  <Slides>29</Slides>
  <Notes>22</Notes>
  <HiddenSlides>0</HiddenSlides>
  <MMClips>1</MMClips>
  <ScaleCrop>false</ScaleCrop>
  <HeadingPairs>
    <vt:vector size="6" baseType="variant">
      <vt:variant>
        <vt:lpstr>已用的字体</vt:lpstr>
      </vt:variant>
      <vt:variant>
        <vt:i4>8</vt:i4>
      </vt:variant>
      <vt:variant>
        <vt:lpstr>演示文稿设计模板</vt:lpstr>
      </vt:variant>
      <vt:variant>
        <vt:i4>6</vt:i4>
      </vt:variant>
      <vt:variant>
        <vt:lpstr>幻灯片标题</vt:lpstr>
      </vt:variant>
      <vt:variant>
        <vt:i4>29</vt:i4>
      </vt:variant>
    </vt:vector>
  </HeadingPairs>
  <TitlesOfParts>
    <vt:vector size="43" baseType="lpstr">
      <vt:lpstr>Arial</vt:lpstr>
      <vt:lpstr>宋体</vt:lpstr>
      <vt:lpstr>Calibri Light</vt:lpstr>
      <vt:lpstr>Calibri</vt:lpstr>
      <vt:lpstr>微软雅黑</vt:lpstr>
      <vt:lpstr>Century Gothic</vt:lpstr>
      <vt:lpstr>微软雅黑 Light</vt:lpstr>
      <vt:lpstr>Times New Roman</vt:lpstr>
      <vt:lpstr>Office 主题</vt:lpstr>
      <vt:lpstr>Office 主题</vt:lpstr>
      <vt:lpstr>Office 主题</vt:lpstr>
      <vt:lpstr>Office 主题</vt:lpstr>
      <vt:lpstr>Office 主题</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AutoBVT</cp:lastModifiedBy>
  <cp:revision>42</cp:revision>
  <dcterms:created xsi:type="dcterms:W3CDTF">2015-10-27T06:10:52Z</dcterms:created>
  <dcterms:modified xsi:type="dcterms:W3CDTF">2018-11-21T10:55:20Z</dcterms:modified>
</cp:coreProperties>
</file>